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4" r:id="rId27"/>
    <p:sldId id="282" r:id="rId28"/>
    <p:sldId id="283" r:id="rId29"/>
    <p:sldId id="285" r:id="rId30"/>
    <p:sldId id="286" r:id="rId31"/>
    <p:sldId id="287" r:id="rId32"/>
    <p:sldId id="288" r:id="rId33"/>
    <p:sldId id="289" r:id="rId34"/>
    <p:sldId id="290" r:id="rId3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974A34-8A62-C007-C4C4-62ABF00011A7}"/>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3A288AA7-1BFD-5744-F0CF-F076B1CF19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027524A-2843-0FEC-9B16-EB98E52B1A80}"/>
              </a:ext>
            </a:extLst>
          </p:cNvPr>
          <p:cNvSpPr>
            <a:spLocks noGrp="1"/>
          </p:cNvSpPr>
          <p:nvPr>
            <p:ph type="dt" sz="half" idx="10"/>
          </p:nvPr>
        </p:nvSpPr>
        <p:spPr/>
        <p:txBody>
          <a:bodyPr/>
          <a:lstStyle/>
          <a:p>
            <a:fld id="{BECA586A-2173-4631-B2CF-8847BCB825B9}" type="datetimeFigureOut">
              <a:rPr lang="zh-TW" altLang="en-US" smtClean="0"/>
              <a:t>2025/5/9</a:t>
            </a:fld>
            <a:endParaRPr lang="zh-TW" altLang="en-US"/>
          </a:p>
        </p:txBody>
      </p:sp>
      <p:sp>
        <p:nvSpPr>
          <p:cNvPr id="5" name="頁尾版面配置區 4">
            <a:extLst>
              <a:ext uri="{FF2B5EF4-FFF2-40B4-BE49-F238E27FC236}">
                <a16:creationId xmlns:a16="http://schemas.microsoft.com/office/drawing/2014/main" id="{E2AF1D1E-9159-CD26-D5CC-7D4A2C37A21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F16D5A8-4F5C-4E82-DA08-02CB49DD6072}"/>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408514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77D07D-1546-9C9A-1DBF-AA3D4C085330}"/>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B1F93922-2DCD-0DF7-1BBC-884BDCA81957}"/>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DAD60F5-4247-403D-E46C-512FCE958743}"/>
              </a:ext>
            </a:extLst>
          </p:cNvPr>
          <p:cNvSpPr>
            <a:spLocks noGrp="1"/>
          </p:cNvSpPr>
          <p:nvPr>
            <p:ph type="dt" sz="half" idx="10"/>
          </p:nvPr>
        </p:nvSpPr>
        <p:spPr/>
        <p:txBody>
          <a:bodyPr/>
          <a:lstStyle/>
          <a:p>
            <a:fld id="{BECA586A-2173-4631-B2CF-8847BCB825B9}" type="datetimeFigureOut">
              <a:rPr lang="zh-TW" altLang="en-US" smtClean="0"/>
              <a:t>2025/5/9</a:t>
            </a:fld>
            <a:endParaRPr lang="zh-TW" altLang="en-US"/>
          </a:p>
        </p:txBody>
      </p:sp>
      <p:sp>
        <p:nvSpPr>
          <p:cNvPr id="5" name="頁尾版面配置區 4">
            <a:extLst>
              <a:ext uri="{FF2B5EF4-FFF2-40B4-BE49-F238E27FC236}">
                <a16:creationId xmlns:a16="http://schemas.microsoft.com/office/drawing/2014/main" id="{7A14A444-578F-1902-A8DE-1555E554719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91F9D8E-D03C-03B2-C3F4-A37C63BFA3C0}"/>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134251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01C5E7A0-A5F2-4D00-27CE-E3A373EFF92B}"/>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3429B59A-A7B4-9935-DD2B-19F716CD0C67}"/>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59F0567-E216-B09A-F6AB-9E457704DEFA}"/>
              </a:ext>
            </a:extLst>
          </p:cNvPr>
          <p:cNvSpPr>
            <a:spLocks noGrp="1"/>
          </p:cNvSpPr>
          <p:nvPr>
            <p:ph type="dt" sz="half" idx="10"/>
          </p:nvPr>
        </p:nvSpPr>
        <p:spPr/>
        <p:txBody>
          <a:bodyPr/>
          <a:lstStyle/>
          <a:p>
            <a:fld id="{BECA586A-2173-4631-B2CF-8847BCB825B9}" type="datetimeFigureOut">
              <a:rPr lang="zh-TW" altLang="en-US" smtClean="0"/>
              <a:t>2025/5/9</a:t>
            </a:fld>
            <a:endParaRPr lang="zh-TW" altLang="en-US"/>
          </a:p>
        </p:txBody>
      </p:sp>
      <p:sp>
        <p:nvSpPr>
          <p:cNvPr id="5" name="頁尾版面配置區 4">
            <a:extLst>
              <a:ext uri="{FF2B5EF4-FFF2-40B4-BE49-F238E27FC236}">
                <a16:creationId xmlns:a16="http://schemas.microsoft.com/office/drawing/2014/main" id="{9A53F39D-A2F6-C1BD-676B-6D9305A16D2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DED0FEC-94F7-EE96-54D6-BFF7087FB033}"/>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2279396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97B789-BFC0-CA6D-C2D0-BC4C9EFF7337}"/>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F9F57BD-AA5C-4BF8-62F4-D1A915297812}"/>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8F141D5-086B-0A66-5401-E59130394FC6}"/>
              </a:ext>
            </a:extLst>
          </p:cNvPr>
          <p:cNvSpPr>
            <a:spLocks noGrp="1"/>
          </p:cNvSpPr>
          <p:nvPr>
            <p:ph type="dt" sz="half" idx="10"/>
          </p:nvPr>
        </p:nvSpPr>
        <p:spPr/>
        <p:txBody>
          <a:bodyPr/>
          <a:lstStyle/>
          <a:p>
            <a:fld id="{BECA586A-2173-4631-B2CF-8847BCB825B9}" type="datetimeFigureOut">
              <a:rPr lang="zh-TW" altLang="en-US" smtClean="0"/>
              <a:t>2025/5/9</a:t>
            </a:fld>
            <a:endParaRPr lang="zh-TW" altLang="en-US"/>
          </a:p>
        </p:txBody>
      </p:sp>
      <p:sp>
        <p:nvSpPr>
          <p:cNvPr id="5" name="頁尾版面配置區 4">
            <a:extLst>
              <a:ext uri="{FF2B5EF4-FFF2-40B4-BE49-F238E27FC236}">
                <a16:creationId xmlns:a16="http://schemas.microsoft.com/office/drawing/2014/main" id="{3F5C128E-1786-201F-650A-81637D6D4C9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FA1B8A5-0481-1650-2546-0E0B27DB3F5E}"/>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4247112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9A3F92-4C9C-D08B-9CBB-1E982BA9A494}"/>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38B7A2CF-D7C4-F80E-EDD5-BA8768F03D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A1C603E8-5D42-3EFE-8463-51916F0377A5}"/>
              </a:ext>
            </a:extLst>
          </p:cNvPr>
          <p:cNvSpPr>
            <a:spLocks noGrp="1"/>
          </p:cNvSpPr>
          <p:nvPr>
            <p:ph type="dt" sz="half" idx="10"/>
          </p:nvPr>
        </p:nvSpPr>
        <p:spPr/>
        <p:txBody>
          <a:bodyPr/>
          <a:lstStyle/>
          <a:p>
            <a:fld id="{BECA586A-2173-4631-B2CF-8847BCB825B9}" type="datetimeFigureOut">
              <a:rPr lang="zh-TW" altLang="en-US" smtClean="0"/>
              <a:t>2025/5/9</a:t>
            </a:fld>
            <a:endParaRPr lang="zh-TW" altLang="en-US"/>
          </a:p>
        </p:txBody>
      </p:sp>
      <p:sp>
        <p:nvSpPr>
          <p:cNvPr id="5" name="頁尾版面配置區 4">
            <a:extLst>
              <a:ext uri="{FF2B5EF4-FFF2-40B4-BE49-F238E27FC236}">
                <a16:creationId xmlns:a16="http://schemas.microsoft.com/office/drawing/2014/main" id="{C482053F-5FC5-CEB2-F723-7BB5B62634D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E2D2420-8947-B681-D43C-38F00EB7564C}"/>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4111119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DA8831-CB25-6383-BF48-2D03F439192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BEFA0F15-90BE-0515-F618-2436197D7287}"/>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F5C24BC1-C0AB-2D3C-FBFD-10AC56F52843}"/>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4AC5CF84-DFCA-F6AF-2EFD-87A94E2E57F4}"/>
              </a:ext>
            </a:extLst>
          </p:cNvPr>
          <p:cNvSpPr>
            <a:spLocks noGrp="1"/>
          </p:cNvSpPr>
          <p:nvPr>
            <p:ph type="dt" sz="half" idx="10"/>
          </p:nvPr>
        </p:nvSpPr>
        <p:spPr/>
        <p:txBody>
          <a:bodyPr/>
          <a:lstStyle/>
          <a:p>
            <a:fld id="{BECA586A-2173-4631-B2CF-8847BCB825B9}" type="datetimeFigureOut">
              <a:rPr lang="zh-TW" altLang="en-US" smtClean="0"/>
              <a:t>2025/5/9</a:t>
            </a:fld>
            <a:endParaRPr lang="zh-TW" altLang="en-US"/>
          </a:p>
        </p:txBody>
      </p:sp>
      <p:sp>
        <p:nvSpPr>
          <p:cNvPr id="6" name="頁尾版面配置區 5">
            <a:extLst>
              <a:ext uri="{FF2B5EF4-FFF2-40B4-BE49-F238E27FC236}">
                <a16:creationId xmlns:a16="http://schemas.microsoft.com/office/drawing/2014/main" id="{459DA163-B6A2-A190-6BDE-2ED7FAF68E5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1AFDEBC-668F-CB91-3319-416D1376DFC5}"/>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2068179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7973C2-D211-D862-EB45-2F49F42260D9}"/>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D37E467C-3BAC-5610-A8ED-1D27BBBF04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090D9DDF-F2D3-79C6-CA84-BD62622B027C}"/>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C2119D15-90FA-BD15-38C0-E883E6F7EE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AFFE8518-D4D5-B93E-D903-A6B3E4118763}"/>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FD8F0535-4A48-D43C-E3A4-F3CCCD6B95AD}"/>
              </a:ext>
            </a:extLst>
          </p:cNvPr>
          <p:cNvSpPr>
            <a:spLocks noGrp="1"/>
          </p:cNvSpPr>
          <p:nvPr>
            <p:ph type="dt" sz="half" idx="10"/>
          </p:nvPr>
        </p:nvSpPr>
        <p:spPr/>
        <p:txBody>
          <a:bodyPr/>
          <a:lstStyle/>
          <a:p>
            <a:fld id="{BECA586A-2173-4631-B2CF-8847BCB825B9}" type="datetimeFigureOut">
              <a:rPr lang="zh-TW" altLang="en-US" smtClean="0"/>
              <a:t>2025/5/9</a:t>
            </a:fld>
            <a:endParaRPr lang="zh-TW" altLang="en-US"/>
          </a:p>
        </p:txBody>
      </p:sp>
      <p:sp>
        <p:nvSpPr>
          <p:cNvPr id="8" name="頁尾版面配置區 7">
            <a:extLst>
              <a:ext uri="{FF2B5EF4-FFF2-40B4-BE49-F238E27FC236}">
                <a16:creationId xmlns:a16="http://schemas.microsoft.com/office/drawing/2014/main" id="{C31E5E2C-3363-DD4C-61EF-C891205D82DD}"/>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755FC8DF-6927-823B-E066-A5AD8E8C311E}"/>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2011439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9DA4EC-9DB4-6B92-CE09-A4026E2E28CF}"/>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A9FE9227-2621-ED78-FB81-A550BEFF4A7A}"/>
              </a:ext>
            </a:extLst>
          </p:cNvPr>
          <p:cNvSpPr>
            <a:spLocks noGrp="1"/>
          </p:cNvSpPr>
          <p:nvPr>
            <p:ph type="dt" sz="half" idx="10"/>
          </p:nvPr>
        </p:nvSpPr>
        <p:spPr/>
        <p:txBody>
          <a:bodyPr/>
          <a:lstStyle/>
          <a:p>
            <a:fld id="{BECA586A-2173-4631-B2CF-8847BCB825B9}" type="datetimeFigureOut">
              <a:rPr lang="zh-TW" altLang="en-US" smtClean="0"/>
              <a:t>2025/5/9</a:t>
            </a:fld>
            <a:endParaRPr lang="zh-TW" altLang="en-US"/>
          </a:p>
        </p:txBody>
      </p:sp>
      <p:sp>
        <p:nvSpPr>
          <p:cNvPr id="4" name="頁尾版面配置區 3">
            <a:extLst>
              <a:ext uri="{FF2B5EF4-FFF2-40B4-BE49-F238E27FC236}">
                <a16:creationId xmlns:a16="http://schemas.microsoft.com/office/drawing/2014/main" id="{ECD293B1-8181-3B8C-34A6-2F2DEA04911D}"/>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95B2BDDF-8F96-31AE-CF99-908556EA0B3B}"/>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2992048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9CE2FD0-E1E9-A751-596E-2FE362C6324F}"/>
              </a:ext>
            </a:extLst>
          </p:cNvPr>
          <p:cNvSpPr>
            <a:spLocks noGrp="1"/>
          </p:cNvSpPr>
          <p:nvPr>
            <p:ph type="dt" sz="half" idx="10"/>
          </p:nvPr>
        </p:nvSpPr>
        <p:spPr/>
        <p:txBody>
          <a:bodyPr/>
          <a:lstStyle/>
          <a:p>
            <a:fld id="{BECA586A-2173-4631-B2CF-8847BCB825B9}" type="datetimeFigureOut">
              <a:rPr lang="zh-TW" altLang="en-US" smtClean="0"/>
              <a:t>2025/5/9</a:t>
            </a:fld>
            <a:endParaRPr lang="zh-TW" altLang="en-US"/>
          </a:p>
        </p:txBody>
      </p:sp>
      <p:sp>
        <p:nvSpPr>
          <p:cNvPr id="3" name="頁尾版面配置區 2">
            <a:extLst>
              <a:ext uri="{FF2B5EF4-FFF2-40B4-BE49-F238E27FC236}">
                <a16:creationId xmlns:a16="http://schemas.microsoft.com/office/drawing/2014/main" id="{CC51659F-2BCB-4D0A-E016-46329DB16CEF}"/>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5F1CA89C-EDE7-5505-6702-A75D91BFC839}"/>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2606235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B0C222-8F40-A54D-6F75-882BABB9A7D0}"/>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2C54AE5C-AC79-F779-4260-E43D5D196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A79F6D19-EA11-ADA3-CA24-49D7218C76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8BC4A06C-67E0-F105-186A-56A6DDCA61E5}"/>
              </a:ext>
            </a:extLst>
          </p:cNvPr>
          <p:cNvSpPr>
            <a:spLocks noGrp="1"/>
          </p:cNvSpPr>
          <p:nvPr>
            <p:ph type="dt" sz="half" idx="10"/>
          </p:nvPr>
        </p:nvSpPr>
        <p:spPr/>
        <p:txBody>
          <a:bodyPr/>
          <a:lstStyle/>
          <a:p>
            <a:fld id="{BECA586A-2173-4631-B2CF-8847BCB825B9}" type="datetimeFigureOut">
              <a:rPr lang="zh-TW" altLang="en-US" smtClean="0"/>
              <a:t>2025/5/9</a:t>
            </a:fld>
            <a:endParaRPr lang="zh-TW" altLang="en-US"/>
          </a:p>
        </p:txBody>
      </p:sp>
      <p:sp>
        <p:nvSpPr>
          <p:cNvPr id="6" name="頁尾版面配置區 5">
            <a:extLst>
              <a:ext uri="{FF2B5EF4-FFF2-40B4-BE49-F238E27FC236}">
                <a16:creationId xmlns:a16="http://schemas.microsoft.com/office/drawing/2014/main" id="{934CC17D-499F-D61F-1578-8E246773A45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DC02BFF-7009-1025-1E34-CC2BB4A102D9}"/>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395879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5DC890-729C-2590-C447-A96C6ACEBE2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4D4FBD7F-F30B-B9BD-196F-FB339DAC3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28B8AB91-57EA-9E06-9B8E-E359A038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6B9D7017-B952-E0D4-37B3-99CF35856285}"/>
              </a:ext>
            </a:extLst>
          </p:cNvPr>
          <p:cNvSpPr>
            <a:spLocks noGrp="1"/>
          </p:cNvSpPr>
          <p:nvPr>
            <p:ph type="dt" sz="half" idx="10"/>
          </p:nvPr>
        </p:nvSpPr>
        <p:spPr/>
        <p:txBody>
          <a:bodyPr/>
          <a:lstStyle/>
          <a:p>
            <a:fld id="{BECA586A-2173-4631-B2CF-8847BCB825B9}" type="datetimeFigureOut">
              <a:rPr lang="zh-TW" altLang="en-US" smtClean="0"/>
              <a:t>2025/5/9</a:t>
            </a:fld>
            <a:endParaRPr lang="zh-TW" altLang="en-US"/>
          </a:p>
        </p:txBody>
      </p:sp>
      <p:sp>
        <p:nvSpPr>
          <p:cNvPr id="6" name="頁尾版面配置區 5">
            <a:extLst>
              <a:ext uri="{FF2B5EF4-FFF2-40B4-BE49-F238E27FC236}">
                <a16:creationId xmlns:a16="http://schemas.microsoft.com/office/drawing/2014/main" id="{76F44AAF-F500-D022-C332-6D1E094BA7C2}"/>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9CEB029E-7CFB-335E-80A7-F3AEE8279CE1}"/>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2560200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AD26DD2-11EF-5B17-A982-D02472D3B5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259113E8-0E62-D809-F72E-8A9C247F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2C6F382-4098-BF93-FADE-CB9BFC650E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A586A-2173-4631-B2CF-8847BCB825B9}" type="datetimeFigureOut">
              <a:rPr lang="zh-TW" altLang="en-US" smtClean="0"/>
              <a:t>2025/5/9</a:t>
            </a:fld>
            <a:endParaRPr lang="zh-TW" altLang="en-US"/>
          </a:p>
        </p:txBody>
      </p:sp>
      <p:sp>
        <p:nvSpPr>
          <p:cNvPr id="5" name="頁尾版面配置區 4">
            <a:extLst>
              <a:ext uri="{FF2B5EF4-FFF2-40B4-BE49-F238E27FC236}">
                <a16:creationId xmlns:a16="http://schemas.microsoft.com/office/drawing/2014/main" id="{B210F0DA-3A36-8480-36B6-E404947E07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6E94AB3C-D753-682E-E794-04EA7D8F01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3689520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25E35C-753C-1C7F-22FE-E8984AEAF640}"/>
              </a:ext>
            </a:extLst>
          </p:cNvPr>
          <p:cNvSpPr>
            <a:spLocks noGrp="1"/>
          </p:cNvSpPr>
          <p:nvPr>
            <p:ph type="ctrTitle"/>
          </p:nvPr>
        </p:nvSpPr>
        <p:spPr/>
        <p:txBody>
          <a:bodyPr>
            <a:normAutofit/>
          </a:bodyPr>
          <a:lstStyle/>
          <a:p>
            <a:r>
              <a:rPr lang="zh-TW" altLang="en-US" sz="4400" dirty="0">
                <a:latin typeface="標楷體" panose="03000509000000000000" pitchFamily="65" charset="-120"/>
                <a:ea typeface="標楷體" panose="03000509000000000000" pitchFamily="65" charset="-120"/>
              </a:rPr>
              <a:t>生成式</a:t>
            </a:r>
            <a:r>
              <a:rPr lang="en-US" altLang="zh-TW" sz="4400" dirty="0">
                <a:latin typeface="標楷體" panose="03000509000000000000" pitchFamily="65" charset="-120"/>
                <a:ea typeface="標楷體" panose="03000509000000000000" pitchFamily="65" charset="-120"/>
              </a:rPr>
              <a:t>AI</a:t>
            </a:r>
            <a:r>
              <a:rPr lang="zh-TW" altLang="en-US" sz="4400" dirty="0">
                <a:latin typeface="標楷體" panose="03000509000000000000" pitchFamily="65" charset="-120"/>
                <a:ea typeface="標楷體" panose="03000509000000000000" pitchFamily="65" charset="-120"/>
              </a:rPr>
              <a:t>技術與數位行銷人才養成班</a:t>
            </a:r>
            <a:br>
              <a:rPr lang="en-US" altLang="zh-TW" dirty="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人工智慧概論</a:t>
            </a:r>
          </a:p>
        </p:txBody>
      </p:sp>
      <p:sp>
        <p:nvSpPr>
          <p:cNvPr id="3" name="副標題 2">
            <a:extLst>
              <a:ext uri="{FF2B5EF4-FFF2-40B4-BE49-F238E27FC236}">
                <a16:creationId xmlns:a16="http://schemas.microsoft.com/office/drawing/2014/main" id="{98D3C208-F2A5-BE47-F4AE-6CBEADAA0872}"/>
              </a:ext>
            </a:extLst>
          </p:cNvPr>
          <p:cNvSpPr>
            <a:spLocks noGrp="1"/>
          </p:cNvSpPr>
          <p:nvPr>
            <p:ph type="subTitle" idx="1"/>
          </p:nvPr>
        </p:nvSpPr>
        <p:spPr/>
        <p:txBody>
          <a:bodyPr/>
          <a:lstStyle/>
          <a:p>
            <a:r>
              <a:rPr lang="zh-TW" altLang="en-US" dirty="0">
                <a:latin typeface="標楷體" panose="03000509000000000000" pitchFamily="65" charset="-120"/>
                <a:ea typeface="標楷體" panose="03000509000000000000" pitchFamily="65" charset="-120"/>
              </a:rPr>
              <a:t>謝欽旭</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國立高雄科技大學電子工程系</a:t>
            </a:r>
            <a:endParaRPr lang="en-US"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2025</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38853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F228B3-FCB7-BA98-5B45-8C44C4E63A13}"/>
              </a:ext>
            </a:extLst>
          </p:cNvPr>
          <p:cNvSpPr>
            <a:spLocks noGrp="1"/>
          </p:cNvSpPr>
          <p:nvPr>
            <p:ph type="title"/>
          </p:nvPr>
        </p:nvSpPr>
        <p:spPr/>
        <p:txBody>
          <a:bodyPr/>
          <a:lstStyle/>
          <a:p>
            <a:r>
              <a:rPr lang="en-US" altLang="zh-TW" dirty="0"/>
              <a:t>Al IN FINANCE - ALGORITHMIC TRADING</a:t>
            </a:r>
            <a:endParaRPr lang="zh-TW" altLang="en-US" dirty="0"/>
          </a:p>
        </p:txBody>
      </p:sp>
      <p:sp>
        <p:nvSpPr>
          <p:cNvPr id="3" name="內容版面配置區 2">
            <a:extLst>
              <a:ext uri="{FF2B5EF4-FFF2-40B4-BE49-F238E27FC236}">
                <a16:creationId xmlns:a16="http://schemas.microsoft.com/office/drawing/2014/main" id="{B22FAE41-B0E5-C37D-31C3-2078C48484E4}"/>
              </a:ext>
            </a:extLst>
          </p:cNvPr>
          <p:cNvSpPr>
            <a:spLocks noGrp="1"/>
          </p:cNvSpPr>
          <p:nvPr>
            <p:ph sz="half" idx="1"/>
          </p:nvPr>
        </p:nvSpPr>
        <p:spPr/>
        <p:txBody>
          <a:bodyPr>
            <a:normAutofit fontScale="92500" lnSpcReduction="10000"/>
          </a:bodyPr>
          <a:lstStyle/>
          <a:p>
            <a:r>
              <a:rPr lang="en-US" altLang="zh-TW" sz="2600" dirty="0"/>
              <a:t>High-frequency trading (HFT) is the use of specialized algorithms to make investment decisions and transactions at superhuman speed—performing millions of trades each day.</a:t>
            </a:r>
          </a:p>
          <a:p>
            <a:r>
              <a:rPr lang="en-US" altLang="zh-TW" sz="2600" dirty="0"/>
              <a:t>Some financial institutions manage entire investment portfolios using HFT. By evaluating vast quantities of market data in real time, it can identify the best stocks and shares to buy and sell, identify the optimal time to place those deals, and perform transactions extremely quickly. </a:t>
            </a:r>
            <a:endParaRPr lang="zh-TW" altLang="en-US" sz="2600" dirty="0"/>
          </a:p>
        </p:txBody>
      </p:sp>
      <p:pic>
        <p:nvPicPr>
          <p:cNvPr id="6" name="內容版面配置區 5">
            <a:extLst>
              <a:ext uri="{FF2B5EF4-FFF2-40B4-BE49-F238E27FC236}">
                <a16:creationId xmlns:a16="http://schemas.microsoft.com/office/drawing/2014/main" id="{96840366-2C07-8B5E-2858-A1ABC3475FEE}"/>
              </a:ext>
            </a:extLst>
          </p:cNvPr>
          <p:cNvPicPr>
            <a:picLocks noGrp="1" noChangeAspect="1"/>
          </p:cNvPicPr>
          <p:nvPr>
            <p:ph sz="half" idx="2"/>
          </p:nvPr>
        </p:nvPicPr>
        <p:blipFill>
          <a:blip r:embed="rId2"/>
          <a:stretch>
            <a:fillRect/>
          </a:stretch>
        </p:blipFill>
        <p:spPr>
          <a:xfrm>
            <a:off x="6172200" y="1853123"/>
            <a:ext cx="5181600" cy="4296342"/>
          </a:xfrm>
        </p:spPr>
      </p:pic>
    </p:spTree>
    <p:extLst>
      <p:ext uri="{BB962C8B-B14F-4D97-AF65-F5344CB8AC3E}">
        <p14:creationId xmlns:p14="http://schemas.microsoft.com/office/powerpoint/2010/main" val="3762047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5A0AB9-F6D7-F971-B084-B2C36A2E5F15}"/>
              </a:ext>
            </a:extLst>
          </p:cNvPr>
          <p:cNvSpPr>
            <a:spLocks noGrp="1"/>
          </p:cNvSpPr>
          <p:nvPr>
            <p:ph type="title"/>
          </p:nvPr>
        </p:nvSpPr>
        <p:spPr/>
        <p:txBody>
          <a:bodyPr/>
          <a:lstStyle/>
          <a:p>
            <a:r>
              <a:rPr lang="en-US" altLang="zh-TW" dirty="0"/>
              <a:t>UNRAVELING PROTINS - MEDICAL RESEARCH</a:t>
            </a:r>
            <a:endParaRPr lang="zh-TW" altLang="en-US" dirty="0"/>
          </a:p>
        </p:txBody>
      </p:sp>
      <p:sp>
        <p:nvSpPr>
          <p:cNvPr id="3" name="內容版面配置區 2">
            <a:extLst>
              <a:ext uri="{FF2B5EF4-FFF2-40B4-BE49-F238E27FC236}">
                <a16:creationId xmlns:a16="http://schemas.microsoft.com/office/drawing/2014/main" id="{E3475A67-3DCE-937A-937B-AC5FAE03793C}"/>
              </a:ext>
            </a:extLst>
          </p:cNvPr>
          <p:cNvSpPr>
            <a:spLocks noGrp="1"/>
          </p:cNvSpPr>
          <p:nvPr>
            <p:ph sz="half" idx="1"/>
          </p:nvPr>
        </p:nvSpPr>
        <p:spPr/>
        <p:txBody>
          <a:bodyPr>
            <a:normAutofit/>
          </a:bodyPr>
          <a:lstStyle/>
          <a:p>
            <a:r>
              <a:rPr lang="en-US" altLang="zh-TW" sz="2600" dirty="0"/>
              <a:t>Als not only speed up tedious work, they help open up new fields of scientific research.</a:t>
            </a:r>
          </a:p>
          <a:p>
            <a:r>
              <a:rPr lang="en-US" altLang="zh-TW" sz="2600" dirty="0"/>
              <a:t>For example, using deep learning and painstakingly collected experimental data, scientists have taught Als to predict the 3D structure of "folded proteins"—the building blocks of life—with atomic precision.</a:t>
            </a:r>
          </a:p>
        </p:txBody>
      </p:sp>
      <p:sp>
        <p:nvSpPr>
          <p:cNvPr id="4" name="內容版面配置區 3">
            <a:extLst>
              <a:ext uri="{FF2B5EF4-FFF2-40B4-BE49-F238E27FC236}">
                <a16:creationId xmlns:a16="http://schemas.microsoft.com/office/drawing/2014/main" id="{9D22D399-6321-5DAF-FA8C-0C8C6CC2972B}"/>
              </a:ext>
            </a:extLst>
          </p:cNvPr>
          <p:cNvSpPr>
            <a:spLocks noGrp="1"/>
          </p:cNvSpPr>
          <p:nvPr>
            <p:ph sz="half" idx="2"/>
          </p:nvPr>
        </p:nvSpPr>
        <p:spPr/>
        <p:txBody>
          <a:bodyPr>
            <a:normAutofit/>
          </a:bodyPr>
          <a:lstStyle/>
          <a:p>
            <a:r>
              <a:rPr lang="en-US" altLang="zh-TW" dirty="0"/>
              <a:t>This "protein folding problem" was so complex that it remained unsolved for decades. Today, understanding how these proteins work has transformed medical research and accelerated the process of developing new drugs.</a:t>
            </a:r>
          </a:p>
          <a:p>
            <a:endParaRPr lang="zh-TW" altLang="en-US" dirty="0"/>
          </a:p>
        </p:txBody>
      </p:sp>
    </p:spTree>
    <p:extLst>
      <p:ext uri="{BB962C8B-B14F-4D97-AF65-F5344CB8AC3E}">
        <p14:creationId xmlns:p14="http://schemas.microsoft.com/office/powerpoint/2010/main" val="247446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FDC3E8-CFAA-6018-6620-21F0D590F887}"/>
              </a:ext>
            </a:extLst>
          </p:cNvPr>
          <p:cNvSpPr>
            <a:spLocks noGrp="1"/>
          </p:cNvSpPr>
          <p:nvPr>
            <p:ph type="title"/>
          </p:nvPr>
        </p:nvSpPr>
        <p:spPr/>
        <p:txBody>
          <a:bodyPr/>
          <a:lstStyle/>
          <a:p>
            <a:r>
              <a:rPr lang="en-US" altLang="zh-TW" dirty="0"/>
              <a:t>SEARCHING FOR PLANETS - ASTRONOMICAL RESEARCH</a:t>
            </a:r>
            <a:endParaRPr lang="zh-TW" altLang="en-US" dirty="0"/>
          </a:p>
        </p:txBody>
      </p:sp>
      <p:sp>
        <p:nvSpPr>
          <p:cNvPr id="3" name="內容版面配置區 2">
            <a:extLst>
              <a:ext uri="{FF2B5EF4-FFF2-40B4-BE49-F238E27FC236}">
                <a16:creationId xmlns:a16="http://schemas.microsoft.com/office/drawing/2014/main" id="{474A31E2-D7C5-D496-DDAB-9CE7489AFAE4}"/>
              </a:ext>
            </a:extLst>
          </p:cNvPr>
          <p:cNvSpPr>
            <a:spLocks noGrp="1"/>
          </p:cNvSpPr>
          <p:nvPr>
            <p:ph sz="half" idx="1"/>
          </p:nvPr>
        </p:nvSpPr>
        <p:spPr/>
        <p:txBody>
          <a:bodyPr>
            <a:normAutofit/>
          </a:bodyPr>
          <a:lstStyle/>
          <a:p>
            <a:r>
              <a:rPr lang="en-US" altLang="zh-TW" dirty="0"/>
              <a:t>Al is a powerful tool in scientific research, enabling scientists to look for interesting phenomena in enormous quantities of data.</a:t>
            </a:r>
          </a:p>
          <a:p>
            <a:r>
              <a:rPr lang="en-US" altLang="zh-TW" dirty="0"/>
              <a:t>For example, in astronomy, Als are used to classify galaxies, look for gravitational waves, and identify "exoplanets" with high accuracy.</a:t>
            </a:r>
          </a:p>
        </p:txBody>
      </p:sp>
      <p:pic>
        <p:nvPicPr>
          <p:cNvPr id="6" name="內容版面配置區 5">
            <a:extLst>
              <a:ext uri="{FF2B5EF4-FFF2-40B4-BE49-F238E27FC236}">
                <a16:creationId xmlns:a16="http://schemas.microsoft.com/office/drawing/2014/main" id="{E6D4AE72-A98D-D9DA-B860-06E8FD5B6D7A}"/>
              </a:ext>
            </a:extLst>
          </p:cNvPr>
          <p:cNvPicPr>
            <a:picLocks noGrp="1" noChangeAspect="1"/>
          </p:cNvPicPr>
          <p:nvPr>
            <p:ph sz="half" idx="2"/>
          </p:nvPr>
        </p:nvPicPr>
        <p:blipFill>
          <a:blip r:embed="rId2"/>
          <a:stretch>
            <a:fillRect/>
          </a:stretch>
        </p:blipFill>
        <p:spPr>
          <a:xfrm>
            <a:off x="6172200" y="2370791"/>
            <a:ext cx="5181600" cy="3261006"/>
          </a:xfrm>
        </p:spPr>
      </p:pic>
    </p:spTree>
    <p:extLst>
      <p:ext uri="{BB962C8B-B14F-4D97-AF65-F5344CB8AC3E}">
        <p14:creationId xmlns:p14="http://schemas.microsoft.com/office/powerpoint/2010/main" val="1397062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2DCACB-893C-6F63-D3D4-9F0AEA59D10B}"/>
              </a:ext>
            </a:extLst>
          </p:cNvPr>
          <p:cNvSpPr>
            <a:spLocks noGrp="1"/>
          </p:cNvSpPr>
          <p:nvPr>
            <p:ph type="title"/>
          </p:nvPr>
        </p:nvSpPr>
        <p:spPr/>
        <p:txBody>
          <a:bodyPr/>
          <a:lstStyle/>
          <a:p>
            <a:r>
              <a:rPr lang="en-US" altLang="zh-TW" dirty="0"/>
              <a:t>DIGITAL DOCTORS - AI IN MEDICAL DIAGNOSIS</a:t>
            </a:r>
            <a:endParaRPr lang="zh-TW" altLang="en-US" dirty="0"/>
          </a:p>
        </p:txBody>
      </p:sp>
      <p:sp>
        <p:nvSpPr>
          <p:cNvPr id="3" name="內容版面配置區 2">
            <a:extLst>
              <a:ext uri="{FF2B5EF4-FFF2-40B4-BE49-F238E27FC236}">
                <a16:creationId xmlns:a16="http://schemas.microsoft.com/office/drawing/2014/main" id="{A78B040F-7CA3-352D-6EE1-46D879BE2033}"/>
              </a:ext>
            </a:extLst>
          </p:cNvPr>
          <p:cNvSpPr>
            <a:spLocks noGrp="1"/>
          </p:cNvSpPr>
          <p:nvPr>
            <p:ph sz="half" idx="1"/>
          </p:nvPr>
        </p:nvSpPr>
        <p:spPr/>
        <p:txBody>
          <a:bodyPr>
            <a:normAutofit lnSpcReduction="10000"/>
          </a:bodyPr>
          <a:lstStyle/>
          <a:p>
            <a:r>
              <a:rPr lang="en-US" altLang="zh-TW" dirty="0"/>
              <a:t>Al is fast becoming a powerful tool for assisting doctors.</a:t>
            </a:r>
          </a:p>
          <a:p>
            <a:r>
              <a:rPr lang="en-US" altLang="zh-TW" dirty="0"/>
              <a:t>Machine learning, and especially deep learning, has proven effective at identifying disease in medical imagery, including finding signs of lung cancer on CT scans and detecting retinal problems caused by diabetes using photographs of patients' eyes.</a:t>
            </a:r>
          </a:p>
        </p:txBody>
      </p:sp>
      <p:sp>
        <p:nvSpPr>
          <p:cNvPr id="4" name="內容版面配置區 3">
            <a:extLst>
              <a:ext uri="{FF2B5EF4-FFF2-40B4-BE49-F238E27FC236}">
                <a16:creationId xmlns:a16="http://schemas.microsoft.com/office/drawing/2014/main" id="{44F24CD5-4691-E5A1-66C9-FB142D5A39AC}"/>
              </a:ext>
            </a:extLst>
          </p:cNvPr>
          <p:cNvSpPr>
            <a:spLocks noGrp="1"/>
          </p:cNvSpPr>
          <p:nvPr>
            <p:ph sz="half" idx="2"/>
          </p:nvPr>
        </p:nvSpPr>
        <p:spPr/>
        <p:txBody>
          <a:bodyPr>
            <a:normAutofit lnSpcReduction="10000"/>
          </a:bodyPr>
          <a:lstStyle/>
          <a:p>
            <a:r>
              <a:rPr lang="en-US" altLang="zh-TW" dirty="0"/>
              <a:t>Al is also used to identify people at high risk of certain conditions, prioritize urgent cases, and help doctors to select treatments.</a:t>
            </a:r>
            <a:endParaRPr lang="zh-TW" altLang="en-US" dirty="0"/>
          </a:p>
          <a:p>
            <a:endParaRPr lang="zh-TW" altLang="en-US" dirty="0"/>
          </a:p>
        </p:txBody>
      </p:sp>
    </p:spTree>
    <p:extLst>
      <p:ext uri="{BB962C8B-B14F-4D97-AF65-F5344CB8AC3E}">
        <p14:creationId xmlns:p14="http://schemas.microsoft.com/office/powerpoint/2010/main" val="2406497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431F02-F143-360C-6760-17EB6461EF1B}"/>
              </a:ext>
            </a:extLst>
          </p:cNvPr>
          <p:cNvSpPr>
            <a:spLocks noGrp="1"/>
          </p:cNvSpPr>
          <p:nvPr>
            <p:ph type="title"/>
          </p:nvPr>
        </p:nvSpPr>
        <p:spPr/>
        <p:txBody>
          <a:bodyPr/>
          <a:lstStyle/>
          <a:p>
            <a:r>
              <a:rPr lang="en-US" altLang="zh-TW" dirty="0"/>
              <a:t>MONITORING HEALTH - Al AND HEALTHCARE</a:t>
            </a:r>
            <a:endParaRPr lang="zh-TW" altLang="en-US" dirty="0"/>
          </a:p>
        </p:txBody>
      </p:sp>
      <p:sp>
        <p:nvSpPr>
          <p:cNvPr id="3" name="內容版面配置區 2">
            <a:extLst>
              <a:ext uri="{FF2B5EF4-FFF2-40B4-BE49-F238E27FC236}">
                <a16:creationId xmlns:a16="http://schemas.microsoft.com/office/drawing/2014/main" id="{6A0C8897-29CB-9F85-502C-C8116909E30E}"/>
              </a:ext>
            </a:extLst>
          </p:cNvPr>
          <p:cNvSpPr>
            <a:spLocks noGrp="1"/>
          </p:cNvSpPr>
          <p:nvPr>
            <p:ph sz="half" idx="1"/>
          </p:nvPr>
        </p:nvSpPr>
        <p:spPr/>
        <p:txBody>
          <a:bodyPr>
            <a:normAutofit fontScale="92500" lnSpcReduction="20000"/>
          </a:bodyPr>
          <a:lstStyle/>
          <a:p>
            <a:r>
              <a:rPr lang="en-US" altLang="zh-TW" dirty="0"/>
              <a:t>Als perform an important role in a new field of medicine known as telehealth.</a:t>
            </a:r>
          </a:p>
          <a:p>
            <a:r>
              <a:rPr lang="en-US" altLang="zh-TW" dirty="0"/>
              <a:t>By wearing sensors that monitor vital bodily functions, such as oxygen intake and blood pressure, a person can go about their day knowing that if a sensor detects a problem, it will send a signal to their digital assistant (an app on their phone or personal computer), which in turn—via the internet—will alert an Al at a healthcare center.</a:t>
            </a:r>
          </a:p>
        </p:txBody>
      </p:sp>
      <p:pic>
        <p:nvPicPr>
          <p:cNvPr id="6" name="內容版面配置區 5">
            <a:extLst>
              <a:ext uri="{FF2B5EF4-FFF2-40B4-BE49-F238E27FC236}">
                <a16:creationId xmlns:a16="http://schemas.microsoft.com/office/drawing/2014/main" id="{28190A32-99D1-8B1E-EFD9-B5AED1B162E4}"/>
              </a:ext>
            </a:extLst>
          </p:cNvPr>
          <p:cNvPicPr>
            <a:picLocks noGrp="1" noChangeAspect="1"/>
          </p:cNvPicPr>
          <p:nvPr>
            <p:ph sz="half" idx="2"/>
          </p:nvPr>
        </p:nvPicPr>
        <p:blipFill>
          <a:blip r:embed="rId2"/>
          <a:stretch>
            <a:fillRect/>
          </a:stretch>
        </p:blipFill>
        <p:spPr>
          <a:xfrm>
            <a:off x="6172200" y="1916994"/>
            <a:ext cx="5181600" cy="4168600"/>
          </a:xfrm>
        </p:spPr>
      </p:pic>
    </p:spTree>
    <p:extLst>
      <p:ext uri="{BB962C8B-B14F-4D97-AF65-F5344CB8AC3E}">
        <p14:creationId xmlns:p14="http://schemas.microsoft.com/office/powerpoint/2010/main" val="3454262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0581BB-9FD7-4E50-74A5-C908AC2E93B0}"/>
              </a:ext>
            </a:extLst>
          </p:cNvPr>
          <p:cNvSpPr>
            <a:spLocks noGrp="1"/>
          </p:cNvSpPr>
          <p:nvPr>
            <p:ph type="title"/>
          </p:nvPr>
        </p:nvSpPr>
        <p:spPr/>
        <p:txBody>
          <a:bodyPr/>
          <a:lstStyle/>
          <a:p>
            <a:r>
              <a:rPr lang="en-US" altLang="zh-TW" dirty="0"/>
              <a:t>INTERNET OF THINGS - CONNECTED DEVICES</a:t>
            </a:r>
            <a:endParaRPr lang="zh-TW" altLang="en-US" dirty="0"/>
          </a:p>
        </p:txBody>
      </p:sp>
      <p:sp>
        <p:nvSpPr>
          <p:cNvPr id="3" name="內容版面配置區 2">
            <a:extLst>
              <a:ext uri="{FF2B5EF4-FFF2-40B4-BE49-F238E27FC236}">
                <a16:creationId xmlns:a16="http://schemas.microsoft.com/office/drawing/2014/main" id="{84A6544A-6AD2-0E68-5F0D-70E7E0001B67}"/>
              </a:ext>
            </a:extLst>
          </p:cNvPr>
          <p:cNvSpPr>
            <a:spLocks noGrp="1"/>
          </p:cNvSpPr>
          <p:nvPr>
            <p:ph sz="half" idx="1"/>
          </p:nvPr>
        </p:nvSpPr>
        <p:spPr/>
        <p:txBody>
          <a:bodyPr>
            <a:normAutofit fontScale="92500" lnSpcReduction="20000"/>
          </a:bodyPr>
          <a:lstStyle/>
          <a:p>
            <a:r>
              <a:rPr lang="en-US" altLang="zh-TW" dirty="0"/>
              <a:t>The "Internet of Things" (IoT) is the network of interconnected devices that collect and exchange data via the internet—not only phones and computers, but also smart refrigerators, driverless cars, fitness monitors, security cameras, and tens of billions of other items.</a:t>
            </a:r>
          </a:p>
          <a:p>
            <a:r>
              <a:rPr lang="en-US" altLang="zh-TW" dirty="0"/>
              <a:t>Due to the vast amounts of data that these devices collect—and the requirement that they respond appropriately to their users and environment—Als have become integral to the IoT</a:t>
            </a:r>
            <a:endParaRPr lang="zh-TW" altLang="en-US" dirty="0"/>
          </a:p>
        </p:txBody>
      </p:sp>
      <p:pic>
        <p:nvPicPr>
          <p:cNvPr id="6" name="內容版面配置區 5">
            <a:extLst>
              <a:ext uri="{FF2B5EF4-FFF2-40B4-BE49-F238E27FC236}">
                <a16:creationId xmlns:a16="http://schemas.microsoft.com/office/drawing/2014/main" id="{932FC128-7121-FD77-26A9-7C63FA6D9A8F}"/>
              </a:ext>
            </a:extLst>
          </p:cNvPr>
          <p:cNvPicPr>
            <a:picLocks noGrp="1" noChangeAspect="1"/>
          </p:cNvPicPr>
          <p:nvPr>
            <p:ph sz="half" idx="2"/>
          </p:nvPr>
        </p:nvPicPr>
        <p:blipFill>
          <a:blip r:embed="rId2"/>
          <a:stretch>
            <a:fillRect/>
          </a:stretch>
        </p:blipFill>
        <p:spPr>
          <a:xfrm>
            <a:off x="6281499" y="1825625"/>
            <a:ext cx="4963002" cy="4351338"/>
          </a:xfrm>
        </p:spPr>
      </p:pic>
    </p:spTree>
    <p:extLst>
      <p:ext uri="{BB962C8B-B14F-4D97-AF65-F5344CB8AC3E}">
        <p14:creationId xmlns:p14="http://schemas.microsoft.com/office/powerpoint/2010/main" val="3059977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A653D5-1E4E-6485-0C77-8714F4E5B073}"/>
              </a:ext>
            </a:extLst>
          </p:cNvPr>
          <p:cNvSpPr>
            <a:spLocks noGrp="1"/>
          </p:cNvSpPr>
          <p:nvPr>
            <p:ph type="title"/>
          </p:nvPr>
        </p:nvSpPr>
        <p:spPr/>
        <p:txBody>
          <a:bodyPr/>
          <a:lstStyle/>
          <a:p>
            <a:r>
              <a:rPr lang="en-US" altLang="zh-TW" dirty="0"/>
              <a:t>SMART DEVICES - EMBEDDED Al</a:t>
            </a:r>
            <a:endParaRPr lang="zh-TW" altLang="en-US" dirty="0"/>
          </a:p>
        </p:txBody>
      </p:sp>
      <p:sp>
        <p:nvSpPr>
          <p:cNvPr id="3" name="內容版面配置區 2">
            <a:extLst>
              <a:ext uri="{FF2B5EF4-FFF2-40B4-BE49-F238E27FC236}">
                <a16:creationId xmlns:a16="http://schemas.microsoft.com/office/drawing/2014/main" id="{9E33884B-EE42-95A2-1B10-DFB5BA96CC10}"/>
              </a:ext>
            </a:extLst>
          </p:cNvPr>
          <p:cNvSpPr>
            <a:spLocks noGrp="1"/>
          </p:cNvSpPr>
          <p:nvPr>
            <p:ph sz="half" idx="1"/>
          </p:nvPr>
        </p:nvSpPr>
        <p:spPr/>
        <p:txBody>
          <a:bodyPr>
            <a:normAutofit fontScale="77500" lnSpcReduction="20000"/>
          </a:bodyPr>
          <a:lstStyle/>
          <a:p>
            <a:r>
              <a:rPr lang="en-US" altLang="zh-TW" dirty="0"/>
              <a:t>The "intelligence" in the Internet of Things is mostly contained within clouds—remote computing systems usually owned by technology companies.</a:t>
            </a:r>
          </a:p>
          <a:p>
            <a:r>
              <a:rPr lang="en-US" altLang="zh-TW" dirty="0"/>
              <a:t>Increasingly, however, Al software capable of machine- and deep learning is being embedded in devices, such as mobile phones and smart watches. </a:t>
            </a:r>
          </a:p>
          <a:p>
            <a:r>
              <a:rPr lang="en-US" altLang="zh-TW" dirty="0"/>
              <a:t>Using embedded Al removes the need to send data to and from the cloud continuously, reducing power usage, data processing time, risk of data breaches, and reliance on cloud providers</a:t>
            </a:r>
            <a:endParaRPr lang="zh-TW" altLang="en-US" dirty="0"/>
          </a:p>
        </p:txBody>
      </p:sp>
      <p:pic>
        <p:nvPicPr>
          <p:cNvPr id="6" name="內容版面配置區 5">
            <a:extLst>
              <a:ext uri="{FF2B5EF4-FFF2-40B4-BE49-F238E27FC236}">
                <a16:creationId xmlns:a16="http://schemas.microsoft.com/office/drawing/2014/main" id="{A74BE1C8-FEEB-C916-BE9A-3498B89C6E33}"/>
              </a:ext>
            </a:extLst>
          </p:cNvPr>
          <p:cNvPicPr>
            <a:picLocks noGrp="1" noChangeAspect="1"/>
          </p:cNvPicPr>
          <p:nvPr>
            <p:ph sz="half" idx="2"/>
          </p:nvPr>
        </p:nvPicPr>
        <p:blipFill>
          <a:blip r:embed="rId2"/>
          <a:stretch>
            <a:fillRect/>
          </a:stretch>
        </p:blipFill>
        <p:spPr>
          <a:xfrm>
            <a:off x="6531879" y="1825625"/>
            <a:ext cx="4462241" cy="4351338"/>
          </a:xfrm>
        </p:spPr>
      </p:pic>
    </p:spTree>
    <p:extLst>
      <p:ext uri="{BB962C8B-B14F-4D97-AF65-F5344CB8AC3E}">
        <p14:creationId xmlns:p14="http://schemas.microsoft.com/office/powerpoint/2010/main" val="4086929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A65742-203C-14F1-5030-628E6AD0401C}"/>
              </a:ext>
            </a:extLst>
          </p:cNvPr>
          <p:cNvSpPr>
            <a:spLocks noGrp="1"/>
          </p:cNvSpPr>
          <p:nvPr>
            <p:ph type="title"/>
          </p:nvPr>
        </p:nvSpPr>
        <p:spPr/>
        <p:txBody>
          <a:bodyPr/>
          <a:lstStyle/>
          <a:p>
            <a:r>
              <a:rPr lang="en-US" altLang="zh-TW" dirty="0"/>
              <a:t>MONITORING SYSTEMS - Al AND INFRASTRUCTURE</a:t>
            </a:r>
            <a:endParaRPr lang="zh-TW" altLang="en-US" dirty="0"/>
          </a:p>
        </p:txBody>
      </p:sp>
      <p:sp>
        <p:nvSpPr>
          <p:cNvPr id="3" name="內容版面配置區 2">
            <a:extLst>
              <a:ext uri="{FF2B5EF4-FFF2-40B4-BE49-F238E27FC236}">
                <a16:creationId xmlns:a16="http://schemas.microsoft.com/office/drawing/2014/main" id="{F5D201E2-6BD0-DEB1-8943-72338997A6D5}"/>
              </a:ext>
            </a:extLst>
          </p:cNvPr>
          <p:cNvSpPr>
            <a:spLocks noGrp="1"/>
          </p:cNvSpPr>
          <p:nvPr>
            <p:ph sz="half" idx="1"/>
          </p:nvPr>
        </p:nvSpPr>
        <p:spPr/>
        <p:txBody>
          <a:bodyPr>
            <a:normAutofit fontScale="77500" lnSpcReduction="20000"/>
          </a:bodyPr>
          <a:lstStyle/>
          <a:p>
            <a:r>
              <a:rPr lang="en-US" altLang="zh-TW" dirty="0"/>
              <a:t>The "Internet of Things" enables Als to monitor all kinds of equipment automatically, up to major infrastructure systems, such as gas pipelines, transportation networks, and electricity grids. </a:t>
            </a:r>
          </a:p>
          <a:p>
            <a:r>
              <a:rPr lang="en-US" altLang="zh-TW" dirty="0"/>
              <a:t>Sensors distributed throughout these systems collect and transmit their data to Als, which then scan the data for anomalies and alert human technicians to investigate them further if necessary.</a:t>
            </a:r>
          </a:p>
          <a:p>
            <a:r>
              <a:rPr lang="en-US" altLang="zh-TW" dirty="0"/>
              <a:t>Als are also used to predict where faults could occur in the future, enabling technicians to take action to prevent equipment failure. </a:t>
            </a:r>
            <a:endParaRPr lang="zh-TW" altLang="en-US" dirty="0"/>
          </a:p>
        </p:txBody>
      </p:sp>
      <p:pic>
        <p:nvPicPr>
          <p:cNvPr id="6" name="內容版面配置區 5">
            <a:extLst>
              <a:ext uri="{FF2B5EF4-FFF2-40B4-BE49-F238E27FC236}">
                <a16:creationId xmlns:a16="http://schemas.microsoft.com/office/drawing/2014/main" id="{FBD6ABA4-97A1-0EE1-88CC-D8D3932D4C3B}"/>
              </a:ext>
            </a:extLst>
          </p:cNvPr>
          <p:cNvPicPr>
            <a:picLocks noGrp="1" noChangeAspect="1"/>
          </p:cNvPicPr>
          <p:nvPr>
            <p:ph sz="half" idx="2"/>
          </p:nvPr>
        </p:nvPicPr>
        <p:blipFill>
          <a:blip r:embed="rId2"/>
          <a:stretch>
            <a:fillRect/>
          </a:stretch>
        </p:blipFill>
        <p:spPr>
          <a:xfrm>
            <a:off x="6172200" y="2247924"/>
            <a:ext cx="5181600" cy="3506739"/>
          </a:xfrm>
        </p:spPr>
      </p:pic>
    </p:spTree>
    <p:extLst>
      <p:ext uri="{BB962C8B-B14F-4D97-AF65-F5344CB8AC3E}">
        <p14:creationId xmlns:p14="http://schemas.microsoft.com/office/powerpoint/2010/main" val="1734269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73E9A7-7E26-F323-7E2B-56F3700E003E}"/>
              </a:ext>
            </a:extLst>
          </p:cNvPr>
          <p:cNvSpPr>
            <a:spLocks noGrp="1"/>
          </p:cNvSpPr>
          <p:nvPr>
            <p:ph type="title"/>
          </p:nvPr>
        </p:nvSpPr>
        <p:spPr/>
        <p:txBody>
          <a:bodyPr/>
          <a:lstStyle/>
          <a:p>
            <a:r>
              <a:rPr lang="en-US" altLang="zh-TW" dirty="0"/>
              <a:t>"SMART" FARMING - PRECISION AGRICULTURE</a:t>
            </a:r>
            <a:endParaRPr lang="zh-TW" altLang="en-US" dirty="0"/>
          </a:p>
        </p:txBody>
      </p:sp>
      <p:sp>
        <p:nvSpPr>
          <p:cNvPr id="3" name="內容版面配置區 2">
            <a:extLst>
              <a:ext uri="{FF2B5EF4-FFF2-40B4-BE49-F238E27FC236}">
                <a16:creationId xmlns:a16="http://schemas.microsoft.com/office/drawing/2014/main" id="{CEF017F0-E228-8083-9588-103765D6DF5F}"/>
              </a:ext>
            </a:extLst>
          </p:cNvPr>
          <p:cNvSpPr>
            <a:spLocks noGrp="1"/>
          </p:cNvSpPr>
          <p:nvPr>
            <p:ph sz="half" idx="1"/>
          </p:nvPr>
        </p:nvSpPr>
        <p:spPr/>
        <p:txBody>
          <a:bodyPr>
            <a:normAutofit fontScale="92500" lnSpcReduction="20000"/>
          </a:bodyPr>
          <a:lstStyle/>
          <a:p>
            <a:r>
              <a:rPr lang="en-US" altLang="zh-TW" dirty="0"/>
              <a:t>Al is a key technology in "precision agriculture"—an approach to farming that optimizes the use of water and other resources in order to increase yields and minimize waste.</a:t>
            </a:r>
          </a:p>
          <a:p>
            <a:r>
              <a:rPr lang="en-US" altLang="zh-TW" dirty="0"/>
              <a:t>Using devices such as drones in the air and robots on the ground, which collect data analyzed by Als, farmers can receive real-time information about their crops, enabling them to know which of them require water, pesticide, or fertilizer at any time. </a:t>
            </a:r>
            <a:endParaRPr lang="zh-TW" altLang="en-US" dirty="0"/>
          </a:p>
        </p:txBody>
      </p:sp>
      <p:pic>
        <p:nvPicPr>
          <p:cNvPr id="6" name="內容版面配置區 5">
            <a:extLst>
              <a:ext uri="{FF2B5EF4-FFF2-40B4-BE49-F238E27FC236}">
                <a16:creationId xmlns:a16="http://schemas.microsoft.com/office/drawing/2014/main" id="{1A7B4D89-6B7D-8417-D668-EBCF983A2BFF}"/>
              </a:ext>
            </a:extLst>
          </p:cNvPr>
          <p:cNvPicPr>
            <a:picLocks noGrp="1" noChangeAspect="1"/>
          </p:cNvPicPr>
          <p:nvPr>
            <p:ph sz="half" idx="2"/>
          </p:nvPr>
        </p:nvPicPr>
        <p:blipFill>
          <a:blip r:embed="rId2"/>
          <a:stretch>
            <a:fillRect/>
          </a:stretch>
        </p:blipFill>
        <p:spPr>
          <a:xfrm>
            <a:off x="6307550" y="1825625"/>
            <a:ext cx="4910900" cy="4351338"/>
          </a:xfrm>
        </p:spPr>
      </p:pic>
    </p:spTree>
    <p:extLst>
      <p:ext uri="{BB962C8B-B14F-4D97-AF65-F5344CB8AC3E}">
        <p14:creationId xmlns:p14="http://schemas.microsoft.com/office/powerpoint/2010/main" val="2360592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E815DD-271F-7D5D-7C0C-58E51738373D}"/>
              </a:ext>
            </a:extLst>
          </p:cNvPr>
          <p:cNvSpPr>
            <a:spLocks noGrp="1"/>
          </p:cNvSpPr>
          <p:nvPr>
            <p:ph type="title"/>
          </p:nvPr>
        </p:nvSpPr>
        <p:spPr/>
        <p:txBody>
          <a:bodyPr/>
          <a:lstStyle/>
          <a:p>
            <a:r>
              <a:rPr lang="en-US" altLang="zh-TW" dirty="0"/>
              <a:t>SENSORY Al - MACHINE PERCEPTION</a:t>
            </a:r>
            <a:endParaRPr lang="zh-TW" altLang="en-US" dirty="0"/>
          </a:p>
        </p:txBody>
      </p:sp>
      <p:sp>
        <p:nvSpPr>
          <p:cNvPr id="3" name="內容版面配置區 2">
            <a:extLst>
              <a:ext uri="{FF2B5EF4-FFF2-40B4-BE49-F238E27FC236}">
                <a16:creationId xmlns:a16="http://schemas.microsoft.com/office/drawing/2014/main" id="{4FB08DBA-C1CB-B3B4-7FC9-6A8620FB3873}"/>
              </a:ext>
            </a:extLst>
          </p:cNvPr>
          <p:cNvSpPr>
            <a:spLocks noGrp="1"/>
          </p:cNvSpPr>
          <p:nvPr>
            <p:ph sz="half" idx="1"/>
          </p:nvPr>
        </p:nvSpPr>
        <p:spPr/>
        <p:txBody>
          <a:bodyPr>
            <a:normAutofit fontScale="85000" lnSpcReduction="20000"/>
          </a:bodyPr>
          <a:lstStyle/>
          <a:p>
            <a:r>
              <a:rPr lang="en-US" altLang="zh-TW" dirty="0"/>
              <a:t>A key aspect of human intelligence is the ability to perceive the world through sight, hearing, touch, smell, and taste. </a:t>
            </a:r>
          </a:p>
          <a:p>
            <a:r>
              <a:rPr lang="en-US" altLang="zh-TW" dirty="0"/>
              <a:t>Machine perception is the ability of computers to sense their surroundings via dedicated hardware (such as cameras and microphones), and to interpret the collected data and act appropriately.</a:t>
            </a:r>
          </a:p>
          <a:p>
            <a:r>
              <a:rPr lang="en-US" altLang="zh-TW" dirty="0"/>
              <a:t>This allows computers to receive information from sources other than a keyboard and a mouse, which is a step toward aligning Al with human intelligence.</a:t>
            </a:r>
          </a:p>
        </p:txBody>
      </p:sp>
      <p:pic>
        <p:nvPicPr>
          <p:cNvPr id="6" name="內容版面配置區 5">
            <a:extLst>
              <a:ext uri="{FF2B5EF4-FFF2-40B4-BE49-F238E27FC236}">
                <a16:creationId xmlns:a16="http://schemas.microsoft.com/office/drawing/2014/main" id="{173B7C1F-A559-F8BE-6887-B3F5AE087EB7}"/>
              </a:ext>
            </a:extLst>
          </p:cNvPr>
          <p:cNvPicPr>
            <a:picLocks noGrp="1" noChangeAspect="1"/>
          </p:cNvPicPr>
          <p:nvPr>
            <p:ph sz="half" idx="2"/>
          </p:nvPr>
        </p:nvPicPr>
        <p:blipFill>
          <a:blip r:embed="rId2"/>
          <a:stretch>
            <a:fillRect/>
          </a:stretch>
        </p:blipFill>
        <p:spPr>
          <a:xfrm>
            <a:off x="6222647" y="1825625"/>
            <a:ext cx="5080705" cy="4351338"/>
          </a:xfrm>
        </p:spPr>
      </p:pic>
    </p:spTree>
    <p:extLst>
      <p:ext uri="{BB962C8B-B14F-4D97-AF65-F5344CB8AC3E}">
        <p14:creationId xmlns:p14="http://schemas.microsoft.com/office/powerpoint/2010/main" val="1491078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B24689-63EC-D725-0F1E-9F6D1602D22A}"/>
              </a:ext>
            </a:extLst>
          </p:cNvPr>
          <p:cNvSpPr>
            <a:spLocks noGrp="1"/>
          </p:cNvSpPr>
          <p:nvPr>
            <p:ph type="title"/>
          </p:nvPr>
        </p:nvSpPr>
        <p:spPr/>
        <p:txBody>
          <a:bodyPr/>
          <a:lstStyle/>
          <a:p>
            <a:r>
              <a:rPr lang="en-US" altLang="zh-TW" dirty="0"/>
              <a:t>USING ARTIFICIAL INTELLIGENCE</a:t>
            </a:r>
            <a:endParaRPr lang="zh-TW" altLang="en-US" dirty="0"/>
          </a:p>
        </p:txBody>
      </p:sp>
      <p:sp>
        <p:nvSpPr>
          <p:cNvPr id="3" name="內容版面配置區 2">
            <a:extLst>
              <a:ext uri="{FF2B5EF4-FFF2-40B4-BE49-F238E27FC236}">
                <a16:creationId xmlns:a16="http://schemas.microsoft.com/office/drawing/2014/main" id="{3251E7C0-6A06-B215-E52A-F5B2D90697CD}"/>
              </a:ext>
            </a:extLst>
          </p:cNvPr>
          <p:cNvSpPr>
            <a:spLocks noGrp="1"/>
          </p:cNvSpPr>
          <p:nvPr>
            <p:ph idx="1"/>
          </p:nvPr>
        </p:nvSpPr>
        <p:spPr/>
        <p:txBody>
          <a:bodyPr>
            <a:normAutofit/>
          </a:bodyPr>
          <a:lstStyle/>
          <a:p>
            <a:r>
              <a:rPr lang="en-US" altLang="zh-TW" dirty="0"/>
              <a:t>Like computing, Al has become a general-purpose technology, and has uses in a wide range of fields, from fine art to high-tech weapons design.</a:t>
            </a:r>
          </a:p>
          <a:p>
            <a:r>
              <a:rPr lang="en-US" altLang="zh-TW" dirty="0"/>
              <a:t>It is most effective when it is used as a tool to assist—rather than replace— human experts, and when very large quantities of data are involved.</a:t>
            </a:r>
          </a:p>
          <a:p>
            <a:r>
              <a:rPr lang="en-US" altLang="zh-TW" dirty="0"/>
              <a:t>Sometimes, just one Al technique is required to perform a task, while other applications use a combination of techniques</a:t>
            </a:r>
            <a:endParaRPr lang="zh-TW" altLang="en-US" dirty="0">
              <a:solidFill>
                <a:srgbClr val="0070C0"/>
              </a:solidFill>
            </a:endParaRPr>
          </a:p>
        </p:txBody>
      </p:sp>
    </p:spTree>
    <p:extLst>
      <p:ext uri="{BB962C8B-B14F-4D97-AF65-F5344CB8AC3E}">
        <p14:creationId xmlns:p14="http://schemas.microsoft.com/office/powerpoint/2010/main" val="381743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1B7BE7-9F2C-4446-E1A4-903119FADC41}"/>
              </a:ext>
            </a:extLst>
          </p:cNvPr>
          <p:cNvSpPr>
            <a:spLocks noGrp="1"/>
          </p:cNvSpPr>
          <p:nvPr>
            <p:ph type="title"/>
          </p:nvPr>
        </p:nvSpPr>
        <p:spPr/>
        <p:txBody>
          <a:bodyPr/>
          <a:lstStyle/>
          <a:p>
            <a:r>
              <a:rPr lang="en-US" altLang="zh-TW" dirty="0"/>
              <a:t>PROCESSING SOUND - MACHINE HEARING</a:t>
            </a:r>
            <a:endParaRPr lang="zh-TW" altLang="en-US" dirty="0"/>
          </a:p>
        </p:txBody>
      </p:sp>
      <p:sp>
        <p:nvSpPr>
          <p:cNvPr id="3" name="內容版面配置區 2">
            <a:extLst>
              <a:ext uri="{FF2B5EF4-FFF2-40B4-BE49-F238E27FC236}">
                <a16:creationId xmlns:a16="http://schemas.microsoft.com/office/drawing/2014/main" id="{75497612-A962-3E9A-8ADA-849548E9FEA2}"/>
              </a:ext>
            </a:extLst>
          </p:cNvPr>
          <p:cNvSpPr>
            <a:spLocks noGrp="1"/>
          </p:cNvSpPr>
          <p:nvPr>
            <p:ph sz="half" idx="1"/>
          </p:nvPr>
        </p:nvSpPr>
        <p:spPr/>
        <p:txBody>
          <a:bodyPr>
            <a:normAutofit fontScale="92500" lnSpcReduction="10000"/>
          </a:bodyPr>
          <a:lstStyle/>
          <a:p>
            <a:r>
              <a:rPr lang="en-US" altLang="zh-TW" dirty="0"/>
              <a:t>Machine hearing is the ability of a computer to sense and process audio data, such as music or human speech.</a:t>
            </a:r>
          </a:p>
          <a:p>
            <a:r>
              <a:rPr lang="en-US" altLang="zh-TW" dirty="0"/>
              <a:t>This interdisciplinary field employs both classical and statistical approaches to Al. </a:t>
            </a:r>
          </a:p>
          <a:p>
            <a:r>
              <a:rPr lang="en-US" altLang="zh-TW" dirty="0"/>
              <a:t>Speech recognition is a complex subfield within machine hearing. It aims to comprehend meaning in spoken language, often using deep learning to train models.</a:t>
            </a:r>
            <a:endParaRPr lang="zh-TW" altLang="en-US" dirty="0"/>
          </a:p>
        </p:txBody>
      </p:sp>
      <p:pic>
        <p:nvPicPr>
          <p:cNvPr id="6" name="內容版面配置區 5">
            <a:extLst>
              <a:ext uri="{FF2B5EF4-FFF2-40B4-BE49-F238E27FC236}">
                <a16:creationId xmlns:a16="http://schemas.microsoft.com/office/drawing/2014/main" id="{CE118672-9A24-8DB6-AF5D-694792B870A4}"/>
              </a:ext>
            </a:extLst>
          </p:cNvPr>
          <p:cNvPicPr>
            <a:picLocks noGrp="1" noChangeAspect="1"/>
          </p:cNvPicPr>
          <p:nvPr>
            <p:ph sz="half" idx="2"/>
          </p:nvPr>
        </p:nvPicPr>
        <p:blipFill>
          <a:blip r:embed="rId2"/>
          <a:stretch>
            <a:fillRect/>
          </a:stretch>
        </p:blipFill>
        <p:spPr>
          <a:xfrm>
            <a:off x="6172200" y="2025326"/>
            <a:ext cx="5181600" cy="3951936"/>
          </a:xfrm>
        </p:spPr>
      </p:pic>
    </p:spTree>
    <p:extLst>
      <p:ext uri="{BB962C8B-B14F-4D97-AF65-F5344CB8AC3E}">
        <p14:creationId xmlns:p14="http://schemas.microsoft.com/office/powerpoint/2010/main" val="2576574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937A83-8393-2984-ABB5-DC394C94D133}"/>
              </a:ext>
            </a:extLst>
          </p:cNvPr>
          <p:cNvSpPr>
            <a:spLocks noGrp="1"/>
          </p:cNvSpPr>
          <p:nvPr>
            <p:ph type="title"/>
          </p:nvPr>
        </p:nvSpPr>
        <p:spPr/>
        <p:txBody>
          <a:bodyPr/>
          <a:lstStyle/>
          <a:p>
            <a:r>
              <a:rPr lang="en-US" altLang="zh-TW" dirty="0"/>
              <a:t>MIMICKING SIGHT - COMPUTER VISION</a:t>
            </a:r>
            <a:endParaRPr lang="zh-TW" altLang="en-US" dirty="0"/>
          </a:p>
        </p:txBody>
      </p:sp>
      <p:sp>
        <p:nvSpPr>
          <p:cNvPr id="3" name="內容版面配置區 2">
            <a:extLst>
              <a:ext uri="{FF2B5EF4-FFF2-40B4-BE49-F238E27FC236}">
                <a16:creationId xmlns:a16="http://schemas.microsoft.com/office/drawing/2014/main" id="{79D083DE-F0CD-98A3-A937-9CF84706E1E3}"/>
              </a:ext>
            </a:extLst>
          </p:cNvPr>
          <p:cNvSpPr>
            <a:spLocks noGrp="1"/>
          </p:cNvSpPr>
          <p:nvPr>
            <p:ph sz="half" idx="1"/>
          </p:nvPr>
        </p:nvSpPr>
        <p:spPr/>
        <p:txBody>
          <a:bodyPr>
            <a:normAutofit fontScale="92500" lnSpcReduction="20000"/>
          </a:bodyPr>
          <a:lstStyle/>
          <a:p>
            <a:r>
              <a:rPr lang="en-US" altLang="zh-TW" dirty="0"/>
              <a:t>Computer vision is the ability of a computer to recognize images and videos</a:t>
            </a:r>
          </a:p>
          <a:p>
            <a:r>
              <a:rPr lang="en-US" altLang="zh-TW" dirty="0"/>
              <a:t>Engineers working in computer vision aim to automate the tasks performed by biological visual systems, such as the human eye and parts of the nervous system.</a:t>
            </a:r>
          </a:p>
          <a:p>
            <a:r>
              <a:rPr lang="en-US" altLang="zh-TW" dirty="0"/>
              <a:t>The rise of deep learning using multilayered artificial neural networks and the availability of very large training data sets online have greatly advanced the field.</a:t>
            </a:r>
          </a:p>
        </p:txBody>
      </p:sp>
      <p:pic>
        <p:nvPicPr>
          <p:cNvPr id="6" name="內容版面配置區 5">
            <a:extLst>
              <a:ext uri="{FF2B5EF4-FFF2-40B4-BE49-F238E27FC236}">
                <a16:creationId xmlns:a16="http://schemas.microsoft.com/office/drawing/2014/main" id="{08AFB777-3A71-CF19-C7AB-F12F2548CA7C}"/>
              </a:ext>
            </a:extLst>
          </p:cNvPr>
          <p:cNvPicPr>
            <a:picLocks noGrp="1" noChangeAspect="1"/>
          </p:cNvPicPr>
          <p:nvPr>
            <p:ph sz="half" idx="2"/>
          </p:nvPr>
        </p:nvPicPr>
        <p:blipFill>
          <a:blip r:embed="rId2"/>
          <a:stretch>
            <a:fillRect/>
          </a:stretch>
        </p:blipFill>
        <p:spPr>
          <a:xfrm>
            <a:off x="6172200" y="2479293"/>
            <a:ext cx="5181600" cy="3044001"/>
          </a:xfrm>
        </p:spPr>
      </p:pic>
    </p:spTree>
    <p:extLst>
      <p:ext uri="{BB962C8B-B14F-4D97-AF65-F5344CB8AC3E}">
        <p14:creationId xmlns:p14="http://schemas.microsoft.com/office/powerpoint/2010/main" val="2353117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514151-FBD5-B5D2-A871-285067FDD24A}"/>
              </a:ext>
            </a:extLst>
          </p:cNvPr>
          <p:cNvSpPr>
            <a:spLocks noGrp="1"/>
          </p:cNvSpPr>
          <p:nvPr>
            <p:ph type="title"/>
          </p:nvPr>
        </p:nvSpPr>
        <p:spPr/>
        <p:txBody>
          <a:bodyPr/>
          <a:lstStyle/>
          <a:p>
            <a:r>
              <a:rPr lang="en-US" altLang="zh-TW" dirty="0"/>
              <a:t>FACIAL RECOGNITION - FEATURING MAPPING</a:t>
            </a:r>
            <a:endParaRPr lang="zh-TW" altLang="en-US" dirty="0"/>
          </a:p>
        </p:txBody>
      </p:sp>
      <p:sp>
        <p:nvSpPr>
          <p:cNvPr id="3" name="內容版面配置區 2">
            <a:extLst>
              <a:ext uri="{FF2B5EF4-FFF2-40B4-BE49-F238E27FC236}">
                <a16:creationId xmlns:a16="http://schemas.microsoft.com/office/drawing/2014/main" id="{821BCEB0-5D55-8E6F-F359-A36145A88443}"/>
              </a:ext>
            </a:extLst>
          </p:cNvPr>
          <p:cNvSpPr>
            <a:spLocks noGrp="1"/>
          </p:cNvSpPr>
          <p:nvPr>
            <p:ph sz="half" idx="1"/>
          </p:nvPr>
        </p:nvSpPr>
        <p:spPr/>
        <p:txBody>
          <a:bodyPr>
            <a:normAutofit lnSpcReduction="10000"/>
          </a:bodyPr>
          <a:lstStyle/>
          <a:p>
            <a:r>
              <a:rPr lang="en-US" altLang="zh-TW" dirty="0"/>
              <a:t>Facial recognition is a form of computer vision technology that matches photographs or videos of human faces to those stored in a database.</a:t>
            </a:r>
          </a:p>
          <a:p>
            <a:r>
              <a:rPr lang="en-US" altLang="zh-TW" dirty="0"/>
              <a:t>An image of a face is captured, and its distinctive features, such as the distance between the eyes, are mapped to create a unique "faceprint" that is then compared with known faceprints.</a:t>
            </a:r>
          </a:p>
        </p:txBody>
      </p:sp>
      <p:pic>
        <p:nvPicPr>
          <p:cNvPr id="6" name="內容版面配置區 5">
            <a:extLst>
              <a:ext uri="{FF2B5EF4-FFF2-40B4-BE49-F238E27FC236}">
                <a16:creationId xmlns:a16="http://schemas.microsoft.com/office/drawing/2014/main" id="{C055576D-40B2-3643-9D56-EA2D0A5D304F}"/>
              </a:ext>
            </a:extLst>
          </p:cNvPr>
          <p:cNvPicPr>
            <a:picLocks noGrp="1" noChangeAspect="1"/>
          </p:cNvPicPr>
          <p:nvPr>
            <p:ph sz="half" idx="2"/>
          </p:nvPr>
        </p:nvPicPr>
        <p:blipFill>
          <a:blip r:embed="rId2"/>
          <a:stretch>
            <a:fillRect/>
          </a:stretch>
        </p:blipFill>
        <p:spPr>
          <a:xfrm>
            <a:off x="6219612" y="1825625"/>
            <a:ext cx="5086775" cy="4351338"/>
          </a:xfrm>
        </p:spPr>
      </p:pic>
    </p:spTree>
    <p:extLst>
      <p:ext uri="{BB962C8B-B14F-4D97-AF65-F5344CB8AC3E}">
        <p14:creationId xmlns:p14="http://schemas.microsoft.com/office/powerpoint/2010/main" val="4029031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18DB02-D98F-A83B-5EDC-9DEFFD757DBA}"/>
              </a:ext>
            </a:extLst>
          </p:cNvPr>
          <p:cNvSpPr>
            <a:spLocks noGrp="1"/>
          </p:cNvSpPr>
          <p:nvPr>
            <p:ph type="title"/>
          </p:nvPr>
        </p:nvSpPr>
        <p:spPr/>
        <p:txBody>
          <a:bodyPr/>
          <a:lstStyle/>
          <a:p>
            <a:r>
              <a:rPr lang="en-US" altLang="zh-TW" dirty="0"/>
              <a:t>UNDERSTANDING WORDS - NATURAL LANGUAGE PROCESSING</a:t>
            </a:r>
            <a:endParaRPr lang="zh-TW" altLang="en-US" dirty="0"/>
          </a:p>
        </p:txBody>
      </p:sp>
      <p:sp>
        <p:nvSpPr>
          <p:cNvPr id="3" name="內容版面配置區 2">
            <a:extLst>
              <a:ext uri="{FF2B5EF4-FFF2-40B4-BE49-F238E27FC236}">
                <a16:creationId xmlns:a16="http://schemas.microsoft.com/office/drawing/2014/main" id="{63CD30C1-A1C6-69A2-CDC9-8790B4CA014B}"/>
              </a:ext>
            </a:extLst>
          </p:cNvPr>
          <p:cNvSpPr>
            <a:spLocks noGrp="1"/>
          </p:cNvSpPr>
          <p:nvPr>
            <p:ph sz="half" idx="1"/>
          </p:nvPr>
        </p:nvSpPr>
        <p:spPr/>
        <p:txBody>
          <a:bodyPr>
            <a:normAutofit lnSpcReduction="10000"/>
          </a:bodyPr>
          <a:lstStyle/>
          <a:p>
            <a:r>
              <a:rPr lang="en-US" altLang="zh-TW" dirty="0"/>
              <a:t>The ability of computers to "understand" and generate natural language—that is, language as it is typically spoken and written by humans—is a key element of mimicking human intelligence.</a:t>
            </a:r>
          </a:p>
          <a:p>
            <a:r>
              <a:rPr lang="en-US" altLang="zh-TW" dirty="0"/>
              <a:t>The explosion in computing power and big data has enabled machine learning—particularly deep learning—to be integrated into NLP with impressive results.</a:t>
            </a:r>
            <a:endParaRPr lang="zh-TW" altLang="en-US" dirty="0"/>
          </a:p>
        </p:txBody>
      </p:sp>
      <p:pic>
        <p:nvPicPr>
          <p:cNvPr id="6" name="內容版面配置區 5">
            <a:extLst>
              <a:ext uri="{FF2B5EF4-FFF2-40B4-BE49-F238E27FC236}">
                <a16:creationId xmlns:a16="http://schemas.microsoft.com/office/drawing/2014/main" id="{FFC347E6-CD3D-F7AD-34BB-039174608D70}"/>
              </a:ext>
            </a:extLst>
          </p:cNvPr>
          <p:cNvPicPr>
            <a:picLocks noGrp="1" noChangeAspect="1"/>
          </p:cNvPicPr>
          <p:nvPr>
            <p:ph sz="half" idx="2"/>
          </p:nvPr>
        </p:nvPicPr>
        <p:blipFill>
          <a:blip r:embed="rId2"/>
          <a:stretch>
            <a:fillRect/>
          </a:stretch>
        </p:blipFill>
        <p:spPr>
          <a:xfrm>
            <a:off x="6172200" y="2198339"/>
            <a:ext cx="5181600" cy="3605909"/>
          </a:xfrm>
        </p:spPr>
      </p:pic>
    </p:spTree>
    <p:extLst>
      <p:ext uri="{BB962C8B-B14F-4D97-AF65-F5344CB8AC3E}">
        <p14:creationId xmlns:p14="http://schemas.microsoft.com/office/powerpoint/2010/main" val="3366203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B22F14-2EB1-1AB0-713A-C08C85D79F52}"/>
              </a:ext>
            </a:extLst>
          </p:cNvPr>
          <p:cNvSpPr>
            <a:spLocks noGrp="1"/>
          </p:cNvSpPr>
          <p:nvPr>
            <p:ph type="title"/>
          </p:nvPr>
        </p:nvSpPr>
        <p:spPr/>
        <p:txBody>
          <a:bodyPr/>
          <a:lstStyle/>
          <a:p>
            <a:r>
              <a:rPr lang="en-US" altLang="zh-TW" dirty="0"/>
              <a:t>Al INTERPRETERS - MACHINE TRANSLATION</a:t>
            </a:r>
            <a:endParaRPr lang="zh-TW" altLang="en-US" dirty="0"/>
          </a:p>
        </p:txBody>
      </p:sp>
      <p:sp>
        <p:nvSpPr>
          <p:cNvPr id="3" name="內容版面配置區 2">
            <a:extLst>
              <a:ext uri="{FF2B5EF4-FFF2-40B4-BE49-F238E27FC236}">
                <a16:creationId xmlns:a16="http://schemas.microsoft.com/office/drawing/2014/main" id="{05ECC394-12EF-988D-368E-B2E4DE2779DE}"/>
              </a:ext>
            </a:extLst>
          </p:cNvPr>
          <p:cNvSpPr>
            <a:spLocks noGrp="1"/>
          </p:cNvSpPr>
          <p:nvPr>
            <p:ph sz="half" idx="1"/>
          </p:nvPr>
        </p:nvSpPr>
        <p:spPr/>
        <p:txBody>
          <a:bodyPr>
            <a:normAutofit fontScale="92500" lnSpcReduction="10000"/>
          </a:bodyPr>
          <a:lstStyle/>
          <a:p>
            <a:r>
              <a:rPr lang="en-US" altLang="zh-TW" dirty="0"/>
              <a:t>Machine translation (MT) is the use of Al in the automated</a:t>
            </a:r>
            <a:r>
              <a:rPr lang="zh-TW" altLang="en-US" dirty="0"/>
              <a:t> </a:t>
            </a:r>
            <a:r>
              <a:rPr lang="en-US" altLang="zh-TW" dirty="0"/>
              <a:t>translation of text or speech from one language to another. </a:t>
            </a:r>
          </a:p>
          <a:p>
            <a:r>
              <a:rPr lang="en-US" altLang="zh-TW" dirty="0"/>
              <a:t>There are three broad approaches: </a:t>
            </a:r>
          </a:p>
          <a:p>
            <a:pPr lvl="1"/>
            <a:r>
              <a:rPr lang="en-US" altLang="zh-TW" dirty="0"/>
              <a:t>“rule-based MT” relies</a:t>
            </a:r>
            <a:r>
              <a:rPr lang="zh-TW" altLang="en-US" dirty="0"/>
              <a:t> </a:t>
            </a:r>
            <a:r>
              <a:rPr lang="en-US" altLang="zh-TW" dirty="0"/>
              <a:t>on linguistic rules, such as grammar and syntax;</a:t>
            </a:r>
          </a:p>
          <a:p>
            <a:pPr lvl="1"/>
            <a:r>
              <a:rPr lang="en-US" altLang="zh-TW" dirty="0"/>
              <a:t>“statistical MT” uses</a:t>
            </a:r>
            <a:r>
              <a:rPr lang="zh-TW" altLang="en-US" dirty="0"/>
              <a:t> </a:t>
            </a:r>
            <a:r>
              <a:rPr lang="en-US" altLang="zh-TW" dirty="0"/>
              <a:t>the known relationships between words to predict whole sentences</a:t>
            </a:r>
            <a:r>
              <a:rPr lang="zh-TW" altLang="en-US" dirty="0"/>
              <a:t> </a:t>
            </a:r>
            <a:r>
              <a:rPr lang="en-US" altLang="zh-TW" dirty="0"/>
              <a:t>and phrases; </a:t>
            </a:r>
          </a:p>
          <a:p>
            <a:pPr lvl="1"/>
            <a:r>
              <a:rPr lang="en-US" altLang="zh-TW" dirty="0"/>
              <a:t>“neural MT” uses artificial neural networks </a:t>
            </a:r>
            <a:r>
              <a:rPr lang="zh-TW" altLang="en-US" dirty="0"/>
              <a:t> </a:t>
            </a:r>
            <a:r>
              <a:rPr lang="en-US" altLang="zh-TW" dirty="0"/>
              <a:t>trained to understand languages almost as well as people do.</a:t>
            </a:r>
            <a:endParaRPr lang="zh-TW" altLang="en-US" dirty="0"/>
          </a:p>
        </p:txBody>
      </p:sp>
      <p:pic>
        <p:nvPicPr>
          <p:cNvPr id="6" name="內容版面配置區 5">
            <a:extLst>
              <a:ext uri="{FF2B5EF4-FFF2-40B4-BE49-F238E27FC236}">
                <a16:creationId xmlns:a16="http://schemas.microsoft.com/office/drawing/2014/main" id="{49357B02-22ED-8219-55B5-BD9D81D2BFC8}"/>
              </a:ext>
            </a:extLst>
          </p:cNvPr>
          <p:cNvPicPr>
            <a:picLocks noGrp="1" noChangeAspect="1"/>
          </p:cNvPicPr>
          <p:nvPr>
            <p:ph sz="half" idx="2"/>
          </p:nvPr>
        </p:nvPicPr>
        <p:blipFill>
          <a:blip r:embed="rId2"/>
          <a:stretch>
            <a:fillRect/>
          </a:stretch>
        </p:blipFill>
        <p:spPr>
          <a:xfrm>
            <a:off x="6599329" y="1825625"/>
            <a:ext cx="4327341" cy="4351338"/>
          </a:xfrm>
        </p:spPr>
      </p:pic>
    </p:spTree>
    <p:extLst>
      <p:ext uri="{BB962C8B-B14F-4D97-AF65-F5344CB8AC3E}">
        <p14:creationId xmlns:p14="http://schemas.microsoft.com/office/powerpoint/2010/main" val="382479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4A7FD8-AD1C-8DD5-B3D9-E3145019CB44}"/>
              </a:ext>
            </a:extLst>
          </p:cNvPr>
          <p:cNvSpPr>
            <a:spLocks noGrp="1"/>
          </p:cNvSpPr>
          <p:nvPr>
            <p:ph type="title"/>
          </p:nvPr>
        </p:nvSpPr>
        <p:spPr/>
        <p:txBody>
          <a:bodyPr/>
          <a:lstStyle/>
          <a:p>
            <a:r>
              <a:rPr lang="en-US" altLang="zh-TW" dirty="0"/>
              <a:t>TALKING WITH Al - CHATBOTS</a:t>
            </a:r>
            <a:endParaRPr lang="zh-TW" altLang="en-US" dirty="0"/>
          </a:p>
        </p:txBody>
      </p:sp>
      <p:sp>
        <p:nvSpPr>
          <p:cNvPr id="3" name="內容版面配置區 2">
            <a:extLst>
              <a:ext uri="{FF2B5EF4-FFF2-40B4-BE49-F238E27FC236}">
                <a16:creationId xmlns:a16="http://schemas.microsoft.com/office/drawing/2014/main" id="{F4F8B2F4-8F8D-145C-801C-D79EFC22F08F}"/>
              </a:ext>
            </a:extLst>
          </p:cNvPr>
          <p:cNvSpPr>
            <a:spLocks noGrp="1"/>
          </p:cNvSpPr>
          <p:nvPr>
            <p:ph sz="half" idx="1"/>
          </p:nvPr>
        </p:nvSpPr>
        <p:spPr/>
        <p:txBody>
          <a:bodyPr>
            <a:normAutofit fontScale="92500"/>
          </a:bodyPr>
          <a:lstStyle/>
          <a:p>
            <a:r>
              <a:rPr lang="en-US" altLang="zh-TW" dirty="0"/>
              <a:t>Chatbots, such those employed by virtual, are</a:t>
            </a:r>
            <a:r>
              <a:rPr lang="zh-TW" altLang="en-US" dirty="0"/>
              <a:t> </a:t>
            </a:r>
            <a:r>
              <a:rPr lang="en-US" altLang="zh-TW" dirty="0"/>
              <a:t>programs that can carry out conversations via text or text-to-speech.</a:t>
            </a:r>
          </a:p>
          <a:p>
            <a:r>
              <a:rPr lang="en-US" altLang="zh-TW" dirty="0"/>
              <a:t>Natural language processing helps chatbots</a:t>
            </a:r>
            <a:r>
              <a:rPr lang="zh-TW" altLang="en-US" dirty="0"/>
              <a:t> </a:t>
            </a:r>
            <a:r>
              <a:rPr lang="en-US" altLang="zh-TW" dirty="0"/>
              <a:t>mimic how humans talk during conversations. </a:t>
            </a:r>
          </a:p>
          <a:p>
            <a:r>
              <a:rPr lang="en-US" altLang="zh-TW" dirty="0"/>
              <a:t>Based on classical Al,</a:t>
            </a:r>
            <a:r>
              <a:rPr lang="zh-TW" altLang="en-US" dirty="0"/>
              <a:t> </a:t>
            </a:r>
            <a:r>
              <a:rPr lang="en-US" altLang="zh-TW" dirty="0"/>
              <a:t>statistical Al, or a combination of the two, chatbots can</a:t>
            </a:r>
            <a:r>
              <a:rPr lang="zh-TW" altLang="en-US" dirty="0"/>
              <a:t> </a:t>
            </a:r>
            <a:r>
              <a:rPr lang="en-US" altLang="zh-TW" dirty="0"/>
              <a:t>range in sophistication.</a:t>
            </a:r>
          </a:p>
        </p:txBody>
      </p:sp>
      <p:pic>
        <p:nvPicPr>
          <p:cNvPr id="6" name="內容版面配置區 5">
            <a:extLst>
              <a:ext uri="{FF2B5EF4-FFF2-40B4-BE49-F238E27FC236}">
                <a16:creationId xmlns:a16="http://schemas.microsoft.com/office/drawing/2014/main" id="{C35CD180-4699-0FBC-84C7-5C1806924E20}"/>
              </a:ext>
            </a:extLst>
          </p:cNvPr>
          <p:cNvPicPr>
            <a:picLocks noGrp="1" noChangeAspect="1"/>
          </p:cNvPicPr>
          <p:nvPr>
            <p:ph sz="half" idx="2"/>
          </p:nvPr>
        </p:nvPicPr>
        <p:blipFill>
          <a:blip r:embed="rId2"/>
          <a:stretch>
            <a:fillRect/>
          </a:stretch>
        </p:blipFill>
        <p:spPr>
          <a:xfrm>
            <a:off x="6379255" y="1825625"/>
            <a:ext cx="4767489" cy="4351338"/>
          </a:xfrm>
        </p:spPr>
      </p:pic>
    </p:spTree>
    <p:extLst>
      <p:ext uri="{BB962C8B-B14F-4D97-AF65-F5344CB8AC3E}">
        <p14:creationId xmlns:p14="http://schemas.microsoft.com/office/powerpoint/2010/main" val="875295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A3E6FB-50C2-F265-698E-BD9A3622E820}"/>
              </a:ext>
            </a:extLst>
          </p:cNvPr>
          <p:cNvSpPr>
            <a:spLocks noGrp="1"/>
          </p:cNvSpPr>
          <p:nvPr>
            <p:ph type="title"/>
          </p:nvPr>
        </p:nvSpPr>
        <p:spPr/>
        <p:txBody>
          <a:bodyPr/>
          <a:lstStyle/>
          <a:p>
            <a:r>
              <a:rPr lang="en-US" altLang="zh-TW" dirty="0"/>
              <a:t>AI WRITER – LARGE LANGUAGE MODEL</a:t>
            </a:r>
            <a:endParaRPr lang="zh-TW" altLang="en-US" dirty="0"/>
          </a:p>
        </p:txBody>
      </p:sp>
      <p:sp>
        <p:nvSpPr>
          <p:cNvPr id="3" name="內容版面配置區 2">
            <a:extLst>
              <a:ext uri="{FF2B5EF4-FFF2-40B4-BE49-F238E27FC236}">
                <a16:creationId xmlns:a16="http://schemas.microsoft.com/office/drawing/2014/main" id="{715F7681-BD78-0368-D618-2DEF9E684E10}"/>
              </a:ext>
            </a:extLst>
          </p:cNvPr>
          <p:cNvSpPr>
            <a:spLocks noGrp="1"/>
          </p:cNvSpPr>
          <p:nvPr>
            <p:ph sz="half" idx="1"/>
          </p:nvPr>
        </p:nvSpPr>
        <p:spPr/>
        <p:txBody>
          <a:bodyPr>
            <a:normAutofit fontScale="77500" lnSpcReduction="20000"/>
          </a:bodyPr>
          <a:lstStyle/>
          <a:p>
            <a:r>
              <a:rPr lang="en-US" altLang="zh-TW" dirty="0"/>
              <a:t>Large Language Models (LLMs) are a type of generative Al capable of producing text indistinguishable from text written by humans.</a:t>
            </a:r>
          </a:p>
          <a:p>
            <a:r>
              <a:rPr lang="en-US" altLang="zh-TW" dirty="0"/>
              <a:t>They work by repeatedly predicting the next word in a sequence and are characterized by their vast size, trained using datasets of hundreds of billions of words and containing billions of weights.</a:t>
            </a:r>
          </a:p>
          <a:p>
            <a:r>
              <a:rPr lang="en-US" altLang="zh-TW" dirty="0"/>
              <a:t>LLMs are used to power chatbot applications such as </a:t>
            </a:r>
            <a:r>
              <a:rPr lang="en-US" altLang="zh-TW" dirty="0" err="1"/>
              <a:t>ChatGPT</a:t>
            </a:r>
            <a:r>
              <a:rPr lang="en-US" altLang="zh-TW" dirty="0"/>
              <a:t>, Google Bard, and Bing Chat. </a:t>
            </a:r>
          </a:p>
          <a:p>
            <a:r>
              <a:rPr lang="en-US" altLang="zh-TW" dirty="0"/>
              <a:t>They are very good at generating human like text, but the text isn't always factually accurate, as the model may have been trained on data containing inaccuracies or.</a:t>
            </a:r>
            <a:endParaRPr lang="zh-TW" altLang="en-US" dirty="0"/>
          </a:p>
        </p:txBody>
      </p:sp>
      <p:pic>
        <p:nvPicPr>
          <p:cNvPr id="5" name="內容版面配置區 5">
            <a:extLst>
              <a:ext uri="{FF2B5EF4-FFF2-40B4-BE49-F238E27FC236}">
                <a16:creationId xmlns:a16="http://schemas.microsoft.com/office/drawing/2014/main" id="{AE9B91C4-314C-A091-827A-435342D47AA6}"/>
              </a:ext>
            </a:extLst>
          </p:cNvPr>
          <p:cNvPicPr>
            <a:picLocks noGrp="1" noChangeAspect="1"/>
          </p:cNvPicPr>
          <p:nvPr>
            <p:ph sz="half" idx="2"/>
          </p:nvPr>
        </p:nvPicPr>
        <p:blipFill>
          <a:blip r:embed="rId2"/>
          <a:stretch>
            <a:fillRect/>
          </a:stretch>
        </p:blipFill>
        <p:spPr>
          <a:xfrm>
            <a:off x="6204504" y="1825625"/>
            <a:ext cx="5116991" cy="4351338"/>
          </a:xfrm>
        </p:spPr>
      </p:pic>
    </p:spTree>
    <p:extLst>
      <p:ext uri="{BB962C8B-B14F-4D97-AF65-F5344CB8AC3E}">
        <p14:creationId xmlns:p14="http://schemas.microsoft.com/office/powerpoint/2010/main" val="1378058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B3725F-57FC-37FF-03E9-FA0D9CE3B078}"/>
              </a:ext>
            </a:extLst>
          </p:cNvPr>
          <p:cNvSpPr>
            <a:spLocks noGrp="1"/>
          </p:cNvSpPr>
          <p:nvPr>
            <p:ph type="title"/>
          </p:nvPr>
        </p:nvSpPr>
        <p:spPr/>
        <p:txBody>
          <a:bodyPr/>
          <a:lstStyle/>
          <a:p>
            <a:r>
              <a:rPr lang="en-US" altLang="zh-TW" dirty="0"/>
              <a:t>Al HELPERS - VIRTUAL ASSISTANTS</a:t>
            </a:r>
            <a:endParaRPr lang="zh-TW" altLang="en-US" dirty="0"/>
          </a:p>
        </p:txBody>
      </p:sp>
      <p:sp>
        <p:nvSpPr>
          <p:cNvPr id="3" name="內容版面配置區 2">
            <a:extLst>
              <a:ext uri="{FF2B5EF4-FFF2-40B4-BE49-F238E27FC236}">
                <a16:creationId xmlns:a16="http://schemas.microsoft.com/office/drawing/2014/main" id="{61B9C41A-5350-0527-1F0B-0457E14F04CF}"/>
              </a:ext>
            </a:extLst>
          </p:cNvPr>
          <p:cNvSpPr>
            <a:spLocks noGrp="1"/>
          </p:cNvSpPr>
          <p:nvPr>
            <p:ph sz="half" idx="1"/>
          </p:nvPr>
        </p:nvSpPr>
        <p:spPr/>
        <p:txBody>
          <a:bodyPr>
            <a:normAutofit fontScale="92500" lnSpcReduction="10000"/>
          </a:bodyPr>
          <a:lstStyle/>
          <a:p>
            <a:r>
              <a:rPr lang="en-US" altLang="zh-TW" dirty="0"/>
              <a:t>A virtual assistant is a software application or device that uses</a:t>
            </a:r>
            <a:r>
              <a:rPr lang="zh-TW" altLang="en-US" dirty="0"/>
              <a:t> </a:t>
            </a:r>
            <a:r>
              <a:rPr lang="en-US" altLang="zh-TW" dirty="0"/>
              <a:t>machine hearing and natural language processing</a:t>
            </a:r>
            <a:r>
              <a:rPr lang="zh-TW" altLang="en-US" dirty="0"/>
              <a:t> </a:t>
            </a:r>
            <a:r>
              <a:rPr lang="en-US" altLang="zh-TW" dirty="0"/>
              <a:t>to perform tasks on command, such as searching</a:t>
            </a:r>
            <a:r>
              <a:rPr lang="zh-TW" altLang="en-US" dirty="0"/>
              <a:t> </a:t>
            </a:r>
            <a:r>
              <a:rPr lang="en-US" altLang="zh-TW" dirty="0"/>
              <a:t>the internet, playing music, or setting timers and alerts.</a:t>
            </a:r>
          </a:p>
          <a:p>
            <a:r>
              <a:rPr lang="en-US" altLang="zh-TW" dirty="0"/>
              <a:t>Many virtual assistants are cloud-based, and continually</a:t>
            </a:r>
            <a:r>
              <a:rPr lang="zh-TW" altLang="en-US" dirty="0"/>
              <a:t> </a:t>
            </a:r>
            <a:r>
              <a:rPr lang="en-US" altLang="zh-TW" dirty="0"/>
              <a:t>use voice data for training, which enables them to get better</a:t>
            </a:r>
            <a:r>
              <a:rPr lang="zh-TW" altLang="en-US" dirty="0"/>
              <a:t> </a:t>
            </a:r>
            <a:r>
              <a:rPr lang="en-US" altLang="zh-TW" dirty="0"/>
              <a:t>at predicting a user's needs and preferences.</a:t>
            </a:r>
            <a:endParaRPr lang="zh-TW" altLang="en-US" dirty="0"/>
          </a:p>
        </p:txBody>
      </p:sp>
      <p:pic>
        <p:nvPicPr>
          <p:cNvPr id="10" name="內容版面配置區 9">
            <a:extLst>
              <a:ext uri="{FF2B5EF4-FFF2-40B4-BE49-F238E27FC236}">
                <a16:creationId xmlns:a16="http://schemas.microsoft.com/office/drawing/2014/main" id="{47EF2F9E-38BD-3BF0-5146-5CFE6CF40D22}"/>
              </a:ext>
            </a:extLst>
          </p:cNvPr>
          <p:cNvPicPr>
            <a:picLocks noGrp="1" noChangeAspect="1"/>
          </p:cNvPicPr>
          <p:nvPr>
            <p:ph sz="half" idx="2"/>
          </p:nvPr>
        </p:nvPicPr>
        <p:blipFill>
          <a:blip r:embed="rId2"/>
          <a:stretch>
            <a:fillRect/>
          </a:stretch>
        </p:blipFill>
        <p:spPr>
          <a:xfrm>
            <a:off x="6172200" y="1889533"/>
            <a:ext cx="5181600" cy="4223522"/>
          </a:xfrm>
        </p:spPr>
      </p:pic>
    </p:spTree>
    <p:extLst>
      <p:ext uri="{BB962C8B-B14F-4D97-AF65-F5344CB8AC3E}">
        <p14:creationId xmlns:p14="http://schemas.microsoft.com/office/powerpoint/2010/main" val="3317043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B20E0D-A57D-6777-B0A7-CE6146B9E1A0}"/>
              </a:ext>
            </a:extLst>
          </p:cNvPr>
          <p:cNvSpPr>
            <a:spLocks noGrp="1"/>
          </p:cNvSpPr>
          <p:nvPr>
            <p:ph type="title"/>
          </p:nvPr>
        </p:nvSpPr>
        <p:spPr/>
        <p:txBody>
          <a:bodyPr/>
          <a:lstStyle/>
          <a:p>
            <a:r>
              <a:rPr lang="en-US" altLang="zh-TW" dirty="0"/>
              <a:t>Al ARTISTS - GENERATIVE Al</a:t>
            </a:r>
            <a:endParaRPr lang="zh-TW" altLang="en-US" dirty="0"/>
          </a:p>
        </p:txBody>
      </p:sp>
      <p:sp>
        <p:nvSpPr>
          <p:cNvPr id="3" name="內容版面配置區 2">
            <a:extLst>
              <a:ext uri="{FF2B5EF4-FFF2-40B4-BE49-F238E27FC236}">
                <a16:creationId xmlns:a16="http://schemas.microsoft.com/office/drawing/2014/main" id="{922ECD51-FE5A-C549-A6F2-19A79D3CD0C8}"/>
              </a:ext>
            </a:extLst>
          </p:cNvPr>
          <p:cNvSpPr>
            <a:spLocks noGrp="1"/>
          </p:cNvSpPr>
          <p:nvPr>
            <p:ph sz="half" idx="1"/>
          </p:nvPr>
        </p:nvSpPr>
        <p:spPr/>
        <p:txBody>
          <a:bodyPr>
            <a:normAutofit lnSpcReduction="10000"/>
          </a:bodyPr>
          <a:lstStyle/>
          <a:p>
            <a:r>
              <a:rPr lang="en-US" altLang="zh-TW" dirty="0"/>
              <a:t>Generative Al is the field dedicated to synthesizing new</a:t>
            </a:r>
            <a:r>
              <a:rPr lang="zh-TW" altLang="en-US" dirty="0"/>
              <a:t> </a:t>
            </a:r>
            <a:r>
              <a:rPr lang="en-US" altLang="zh-TW" dirty="0"/>
              <a:t>content, such as images, audio, text, or video, based on an</a:t>
            </a:r>
            <a:r>
              <a:rPr lang="zh-TW" altLang="en-US" dirty="0"/>
              <a:t> </a:t>
            </a:r>
            <a:r>
              <a:rPr lang="en-US" altLang="zh-TW" dirty="0"/>
              <a:t>input in any of these formats.</a:t>
            </a:r>
          </a:p>
          <a:p>
            <a:r>
              <a:rPr lang="en-US" altLang="zh-TW" dirty="0"/>
              <a:t>Recently,</a:t>
            </a:r>
            <a:r>
              <a:rPr lang="zh-TW" altLang="en-US" dirty="0"/>
              <a:t> </a:t>
            </a:r>
            <a:r>
              <a:rPr lang="en-US" altLang="zh-TW" dirty="0"/>
              <a:t>however, generative adversarial networks</a:t>
            </a:r>
            <a:r>
              <a:rPr lang="zh-TW" altLang="en-US" dirty="0"/>
              <a:t> </a:t>
            </a:r>
            <a:r>
              <a:rPr lang="en-US" altLang="zh-TW" dirty="0"/>
              <a:t>have proved such effective “artists” that they have prompted</a:t>
            </a:r>
            <a:r>
              <a:rPr lang="zh-TW" altLang="en-US" dirty="0"/>
              <a:t> </a:t>
            </a:r>
            <a:r>
              <a:rPr lang="en-US" altLang="zh-TW" dirty="0"/>
              <a:t>debate about whether art can be considered uniquely human.</a:t>
            </a:r>
            <a:endParaRPr lang="zh-TW" altLang="en-US" dirty="0"/>
          </a:p>
        </p:txBody>
      </p:sp>
      <p:pic>
        <p:nvPicPr>
          <p:cNvPr id="6" name="內容版面配置區 5">
            <a:extLst>
              <a:ext uri="{FF2B5EF4-FFF2-40B4-BE49-F238E27FC236}">
                <a16:creationId xmlns:a16="http://schemas.microsoft.com/office/drawing/2014/main" id="{9415AC5E-A598-262C-8DAB-1EB66C56CC1F}"/>
              </a:ext>
            </a:extLst>
          </p:cNvPr>
          <p:cNvPicPr>
            <a:picLocks noGrp="1" noChangeAspect="1"/>
          </p:cNvPicPr>
          <p:nvPr>
            <p:ph sz="half" idx="2"/>
          </p:nvPr>
        </p:nvPicPr>
        <p:blipFill>
          <a:blip r:embed="rId2"/>
          <a:stretch>
            <a:fillRect/>
          </a:stretch>
        </p:blipFill>
        <p:spPr>
          <a:xfrm>
            <a:off x="6172200" y="2015644"/>
            <a:ext cx="5181600" cy="3971299"/>
          </a:xfrm>
        </p:spPr>
      </p:pic>
    </p:spTree>
    <p:extLst>
      <p:ext uri="{BB962C8B-B14F-4D97-AF65-F5344CB8AC3E}">
        <p14:creationId xmlns:p14="http://schemas.microsoft.com/office/powerpoint/2010/main" val="1473157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ACBFDA-8805-B947-A303-18D9C29DDA30}"/>
              </a:ext>
            </a:extLst>
          </p:cNvPr>
          <p:cNvSpPr>
            <a:spLocks noGrp="1"/>
          </p:cNvSpPr>
          <p:nvPr>
            <p:ph type="title"/>
          </p:nvPr>
        </p:nvSpPr>
        <p:spPr/>
        <p:txBody>
          <a:bodyPr/>
          <a:lstStyle/>
          <a:p>
            <a:r>
              <a:rPr lang="en-US" altLang="zh-TW" dirty="0"/>
              <a:t>INTELLIGENT ROBOTS - EMBODIED Al</a:t>
            </a:r>
            <a:endParaRPr lang="zh-TW" altLang="en-US" dirty="0"/>
          </a:p>
        </p:txBody>
      </p:sp>
      <p:sp>
        <p:nvSpPr>
          <p:cNvPr id="3" name="內容版面配置區 2">
            <a:extLst>
              <a:ext uri="{FF2B5EF4-FFF2-40B4-BE49-F238E27FC236}">
                <a16:creationId xmlns:a16="http://schemas.microsoft.com/office/drawing/2014/main" id="{A0C1DBA1-E665-F7F8-BA7B-49B5B09FA607}"/>
              </a:ext>
            </a:extLst>
          </p:cNvPr>
          <p:cNvSpPr>
            <a:spLocks noGrp="1"/>
          </p:cNvSpPr>
          <p:nvPr>
            <p:ph sz="half" idx="1"/>
          </p:nvPr>
        </p:nvSpPr>
        <p:spPr/>
        <p:txBody>
          <a:bodyPr>
            <a:normAutofit fontScale="77500" lnSpcReduction="20000"/>
          </a:bodyPr>
          <a:lstStyle/>
          <a:p>
            <a:r>
              <a:rPr lang="en-US" altLang="zh-TW" dirty="0"/>
              <a:t>Als that are designed to interact physically with their environments are known as "embodied Als.“</a:t>
            </a:r>
          </a:p>
          <a:p>
            <a:r>
              <a:rPr lang="en-US" altLang="zh-TW" dirty="0"/>
              <a:t>Such Als, which include robots, mimic not only human cognitive intelligence, but human physical behavior as well. They do so with the help of sensors, motors, and other hardware, which enable them to perceive move in, and affect their three-dimensional environments.</a:t>
            </a:r>
          </a:p>
          <a:p>
            <a:r>
              <a:rPr lang="en-US" altLang="zh-TW" dirty="0"/>
              <a:t>Constructing such machines is an important step forward in Al, since much of what we consider to be intelligence in human beings involves our ability to interact with our surroundings.</a:t>
            </a:r>
            <a:endParaRPr lang="zh-TW" altLang="en-US" dirty="0"/>
          </a:p>
        </p:txBody>
      </p:sp>
      <p:pic>
        <p:nvPicPr>
          <p:cNvPr id="6" name="內容版面配置區 5">
            <a:extLst>
              <a:ext uri="{FF2B5EF4-FFF2-40B4-BE49-F238E27FC236}">
                <a16:creationId xmlns:a16="http://schemas.microsoft.com/office/drawing/2014/main" id="{29A34082-31EF-E262-FEDD-341C53D7423D}"/>
              </a:ext>
            </a:extLst>
          </p:cNvPr>
          <p:cNvPicPr>
            <a:picLocks noGrp="1" noChangeAspect="1"/>
          </p:cNvPicPr>
          <p:nvPr>
            <p:ph sz="half" idx="2"/>
          </p:nvPr>
        </p:nvPicPr>
        <p:blipFill>
          <a:blip r:embed="rId2"/>
          <a:stretch>
            <a:fillRect/>
          </a:stretch>
        </p:blipFill>
        <p:spPr>
          <a:xfrm>
            <a:off x="6969908" y="1825625"/>
            <a:ext cx="3586183" cy="4351338"/>
          </a:xfrm>
        </p:spPr>
      </p:pic>
    </p:spTree>
    <p:extLst>
      <p:ext uri="{BB962C8B-B14F-4D97-AF65-F5344CB8AC3E}">
        <p14:creationId xmlns:p14="http://schemas.microsoft.com/office/powerpoint/2010/main" val="1411150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93D7A9-7C25-18FF-45FB-4CDE72698564}"/>
              </a:ext>
            </a:extLst>
          </p:cNvPr>
          <p:cNvSpPr>
            <a:spLocks noGrp="1"/>
          </p:cNvSpPr>
          <p:nvPr>
            <p:ph type="title"/>
          </p:nvPr>
        </p:nvSpPr>
        <p:spPr/>
        <p:txBody>
          <a:bodyPr/>
          <a:lstStyle/>
          <a:p>
            <a:r>
              <a:rPr lang="en-US" altLang="zh-TW" dirty="0"/>
              <a:t>USES OF Al - APPLICATIONS OF Al</a:t>
            </a:r>
            <a:endParaRPr lang="zh-TW" altLang="en-US" dirty="0"/>
          </a:p>
        </p:txBody>
      </p:sp>
      <p:sp>
        <p:nvSpPr>
          <p:cNvPr id="3" name="內容版面配置區 2">
            <a:extLst>
              <a:ext uri="{FF2B5EF4-FFF2-40B4-BE49-F238E27FC236}">
                <a16:creationId xmlns:a16="http://schemas.microsoft.com/office/drawing/2014/main" id="{9B501CCE-C9A5-AE63-7D7E-2756D294F3E8}"/>
              </a:ext>
            </a:extLst>
          </p:cNvPr>
          <p:cNvSpPr>
            <a:spLocks noGrp="1"/>
          </p:cNvSpPr>
          <p:nvPr>
            <p:ph idx="1"/>
          </p:nvPr>
        </p:nvSpPr>
        <p:spPr/>
        <p:txBody>
          <a:bodyPr>
            <a:normAutofit/>
          </a:bodyPr>
          <a:lstStyle/>
          <a:p>
            <a:r>
              <a:rPr lang="en-US" altLang="zh-TW" dirty="0"/>
              <a:t>Whether via mobile phones or virtual</a:t>
            </a:r>
            <a:r>
              <a:rPr lang="zh-TW" altLang="en-US" dirty="0"/>
              <a:t> </a:t>
            </a:r>
            <a:r>
              <a:rPr lang="en-US" altLang="zh-TW" dirty="0"/>
              <a:t>assistants, we interact with Al applications</a:t>
            </a:r>
            <a:r>
              <a:rPr lang="zh-TW" altLang="en-US" dirty="0"/>
              <a:t> </a:t>
            </a:r>
            <a:r>
              <a:rPr lang="en-US" altLang="zh-TW" dirty="0"/>
              <a:t>everywhere—often without realizing it.</a:t>
            </a:r>
          </a:p>
          <a:p>
            <a:r>
              <a:rPr lang="en-US" altLang="zh-TW" dirty="0"/>
              <a:t>Using these applications has changed the</a:t>
            </a:r>
            <a:r>
              <a:rPr lang="zh-TW" altLang="en-US" dirty="0"/>
              <a:t> </a:t>
            </a:r>
            <a:r>
              <a:rPr lang="en-US" altLang="zh-TW" dirty="0"/>
              <a:t>way we work, shop, and communicate,</a:t>
            </a:r>
            <a:r>
              <a:rPr lang="zh-TW" altLang="en-US" dirty="0"/>
              <a:t> </a:t>
            </a:r>
            <a:r>
              <a:rPr lang="en-US" altLang="zh-TW" dirty="0"/>
              <a:t>and has revolutionized many industries,</a:t>
            </a:r>
            <a:r>
              <a:rPr lang="zh-TW" altLang="en-US" dirty="0"/>
              <a:t> </a:t>
            </a:r>
            <a:r>
              <a:rPr lang="en-US" altLang="zh-TW" dirty="0"/>
              <a:t>including finance, healthcare, and</a:t>
            </a:r>
            <a:r>
              <a:rPr lang="zh-TW" altLang="en-US" dirty="0"/>
              <a:t> </a:t>
            </a:r>
            <a:r>
              <a:rPr lang="en-US" altLang="zh-TW" dirty="0"/>
              <a:t>agriculture.</a:t>
            </a:r>
          </a:p>
          <a:p>
            <a:r>
              <a:rPr lang="en-US" altLang="zh-TW" dirty="0"/>
              <a:t>Other AI technologies, such as</a:t>
            </a:r>
            <a:r>
              <a:rPr lang="zh-TW" altLang="en-US" dirty="0"/>
              <a:t> </a:t>
            </a:r>
            <a:r>
              <a:rPr lang="en-US" altLang="zh-TW" dirty="0"/>
              <a:t>generative Al and autonomous weaponry,</a:t>
            </a:r>
            <a:r>
              <a:rPr lang="zh-TW" altLang="en-US" dirty="0"/>
              <a:t> </a:t>
            </a:r>
            <a:r>
              <a:rPr lang="en-US" altLang="zh-TW" dirty="0"/>
              <a:t>are still in their infancy, but these too will</a:t>
            </a:r>
            <a:r>
              <a:rPr lang="zh-TW" altLang="en-US" dirty="0"/>
              <a:t> </a:t>
            </a:r>
            <a:r>
              <a:rPr lang="en-US" altLang="zh-TW" dirty="0"/>
              <a:t>soon be in mainstream use.</a:t>
            </a:r>
            <a:endParaRPr lang="zh-TW" altLang="en-US" dirty="0"/>
          </a:p>
        </p:txBody>
      </p:sp>
    </p:spTree>
    <p:extLst>
      <p:ext uri="{BB962C8B-B14F-4D97-AF65-F5344CB8AC3E}">
        <p14:creationId xmlns:p14="http://schemas.microsoft.com/office/powerpoint/2010/main" val="846261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5F1E66-7E4A-3190-0319-25B6B19F20E2}"/>
              </a:ext>
            </a:extLst>
          </p:cNvPr>
          <p:cNvSpPr>
            <a:spLocks noGrp="1"/>
          </p:cNvSpPr>
          <p:nvPr>
            <p:ph type="title"/>
          </p:nvPr>
        </p:nvSpPr>
        <p:spPr/>
        <p:txBody>
          <a:bodyPr/>
          <a:lstStyle/>
          <a:p>
            <a:r>
              <a:rPr lang="en-US" altLang="zh-TW" dirty="0"/>
              <a:t>Al COMPANIONS - SOCIAL ROBOTS</a:t>
            </a:r>
            <a:endParaRPr lang="zh-TW" altLang="en-US" dirty="0"/>
          </a:p>
        </p:txBody>
      </p:sp>
      <p:sp>
        <p:nvSpPr>
          <p:cNvPr id="3" name="內容版面配置區 2">
            <a:extLst>
              <a:ext uri="{FF2B5EF4-FFF2-40B4-BE49-F238E27FC236}">
                <a16:creationId xmlns:a16="http://schemas.microsoft.com/office/drawing/2014/main" id="{A42DC9E3-81F0-957F-5A6F-EBDBB01B1651}"/>
              </a:ext>
            </a:extLst>
          </p:cNvPr>
          <p:cNvSpPr>
            <a:spLocks noGrp="1"/>
          </p:cNvSpPr>
          <p:nvPr>
            <p:ph sz="half" idx="1"/>
          </p:nvPr>
        </p:nvSpPr>
        <p:spPr/>
        <p:txBody>
          <a:bodyPr>
            <a:normAutofit fontScale="85000" lnSpcReduction="20000"/>
          </a:bodyPr>
          <a:lstStyle/>
          <a:p>
            <a:r>
              <a:rPr lang="en-US" altLang="zh-TW" dirty="0"/>
              <a:t>A social robot is an embodied  that is capable of interacting socially with humans, using speech, movement, facial expressions, and other humanlike behaviors.</a:t>
            </a:r>
          </a:p>
          <a:p>
            <a:r>
              <a:rPr lang="en-US" altLang="zh-TW" dirty="0"/>
              <a:t>Social robots are limited as companions, since it is difficult to replicate many basic human abilities, such as manipulating objects or understanding tone of voice.</a:t>
            </a:r>
          </a:p>
          <a:p>
            <a:r>
              <a:rPr lang="en-US" altLang="zh-TW" dirty="0"/>
              <a:t>While largely treated as a novelty, they are nevertheless sometimes used in health and social care to alleviate loneliness, depression, and anxiety.</a:t>
            </a:r>
            <a:endParaRPr lang="zh-TW" altLang="en-US" dirty="0"/>
          </a:p>
        </p:txBody>
      </p:sp>
      <p:pic>
        <p:nvPicPr>
          <p:cNvPr id="6" name="內容版面配置區 5">
            <a:extLst>
              <a:ext uri="{FF2B5EF4-FFF2-40B4-BE49-F238E27FC236}">
                <a16:creationId xmlns:a16="http://schemas.microsoft.com/office/drawing/2014/main" id="{1C2E6EE2-CDB0-5985-023A-CDEA6A587680}"/>
              </a:ext>
            </a:extLst>
          </p:cNvPr>
          <p:cNvPicPr>
            <a:picLocks noGrp="1" noChangeAspect="1"/>
          </p:cNvPicPr>
          <p:nvPr>
            <p:ph sz="half" idx="2"/>
          </p:nvPr>
        </p:nvPicPr>
        <p:blipFill>
          <a:blip r:embed="rId2"/>
          <a:stretch>
            <a:fillRect/>
          </a:stretch>
        </p:blipFill>
        <p:spPr>
          <a:xfrm>
            <a:off x="6172200" y="2428190"/>
            <a:ext cx="5181600" cy="3146208"/>
          </a:xfrm>
        </p:spPr>
      </p:pic>
    </p:spTree>
    <p:extLst>
      <p:ext uri="{BB962C8B-B14F-4D97-AF65-F5344CB8AC3E}">
        <p14:creationId xmlns:p14="http://schemas.microsoft.com/office/powerpoint/2010/main" val="1454493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7C7435-4464-FB3E-EE1A-399F6674C776}"/>
              </a:ext>
            </a:extLst>
          </p:cNvPr>
          <p:cNvSpPr>
            <a:spLocks noGrp="1"/>
          </p:cNvSpPr>
          <p:nvPr>
            <p:ph type="title"/>
          </p:nvPr>
        </p:nvSpPr>
        <p:spPr/>
        <p:txBody>
          <a:bodyPr/>
          <a:lstStyle/>
          <a:p>
            <a:r>
              <a:rPr lang="en-US" altLang="zh-TW" dirty="0"/>
              <a:t>MOVEMENT AND MOBILITY - PHYSICAL INTERATIONS</a:t>
            </a:r>
            <a:endParaRPr lang="zh-TW" altLang="en-US" dirty="0"/>
          </a:p>
        </p:txBody>
      </p:sp>
      <p:sp>
        <p:nvSpPr>
          <p:cNvPr id="3" name="內容版面配置區 2">
            <a:extLst>
              <a:ext uri="{FF2B5EF4-FFF2-40B4-BE49-F238E27FC236}">
                <a16:creationId xmlns:a16="http://schemas.microsoft.com/office/drawing/2014/main" id="{1B9E873B-0F93-6323-02E6-BCEFA687B5CB}"/>
              </a:ext>
            </a:extLst>
          </p:cNvPr>
          <p:cNvSpPr>
            <a:spLocks noGrp="1"/>
          </p:cNvSpPr>
          <p:nvPr>
            <p:ph sz="half" idx="1"/>
          </p:nvPr>
        </p:nvSpPr>
        <p:spPr/>
        <p:txBody>
          <a:bodyPr>
            <a:normAutofit fontScale="85000" lnSpcReduction="20000"/>
          </a:bodyPr>
          <a:lstStyle/>
          <a:p>
            <a:r>
              <a:rPr lang="en-US" altLang="zh-TW" dirty="0"/>
              <a:t>Many robots are kept in stationary positions, such as on production lines, but some, such as unmanned rovers, can move around and explore their environments.</a:t>
            </a:r>
          </a:p>
          <a:p>
            <a:r>
              <a:rPr lang="en-US" altLang="zh-TW" dirty="0"/>
              <a:t>These mobile robots have varying degrees of autonomy: some are controlled remotely by human Beings, while others can navigate without human intervention.</a:t>
            </a:r>
          </a:p>
          <a:p>
            <a:r>
              <a:rPr lang="en-US" altLang="zh-TW" dirty="0"/>
              <a:t>A fully autonomous robot has an Al that can process data collected by sensors, such as optical cameras and LIDAR to plan the path ahead.</a:t>
            </a:r>
            <a:endParaRPr lang="zh-TW" altLang="en-US" dirty="0"/>
          </a:p>
        </p:txBody>
      </p:sp>
      <p:pic>
        <p:nvPicPr>
          <p:cNvPr id="6" name="內容版面配置區 5">
            <a:extLst>
              <a:ext uri="{FF2B5EF4-FFF2-40B4-BE49-F238E27FC236}">
                <a16:creationId xmlns:a16="http://schemas.microsoft.com/office/drawing/2014/main" id="{DB72DFA8-B2DF-D697-F9DC-ECC77C43C815}"/>
              </a:ext>
            </a:extLst>
          </p:cNvPr>
          <p:cNvPicPr>
            <a:picLocks noGrp="1" noChangeAspect="1"/>
          </p:cNvPicPr>
          <p:nvPr>
            <p:ph sz="half" idx="2"/>
          </p:nvPr>
        </p:nvPicPr>
        <p:blipFill>
          <a:blip r:embed="rId2"/>
          <a:stretch>
            <a:fillRect/>
          </a:stretch>
        </p:blipFill>
        <p:spPr>
          <a:xfrm>
            <a:off x="6172200" y="2544246"/>
            <a:ext cx="5181600" cy="2914095"/>
          </a:xfrm>
        </p:spPr>
      </p:pic>
    </p:spTree>
    <p:extLst>
      <p:ext uri="{BB962C8B-B14F-4D97-AF65-F5344CB8AC3E}">
        <p14:creationId xmlns:p14="http://schemas.microsoft.com/office/powerpoint/2010/main" val="2599789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825D4B-47BB-E7B5-9614-F6E7F88B261F}"/>
              </a:ext>
            </a:extLst>
          </p:cNvPr>
          <p:cNvSpPr>
            <a:spLocks noGrp="1"/>
          </p:cNvSpPr>
          <p:nvPr>
            <p:ph type="title"/>
          </p:nvPr>
        </p:nvSpPr>
        <p:spPr/>
        <p:txBody>
          <a:bodyPr/>
          <a:lstStyle/>
          <a:p>
            <a:r>
              <a:rPr lang="en-US" altLang="zh-TW" dirty="0"/>
              <a:t>MANUAL DEXTERITY - PHYSICAL INTERACTIONS II</a:t>
            </a:r>
            <a:endParaRPr lang="zh-TW" altLang="en-US" dirty="0"/>
          </a:p>
        </p:txBody>
      </p:sp>
      <p:sp>
        <p:nvSpPr>
          <p:cNvPr id="3" name="內容版面配置區 2">
            <a:extLst>
              <a:ext uri="{FF2B5EF4-FFF2-40B4-BE49-F238E27FC236}">
                <a16:creationId xmlns:a16="http://schemas.microsoft.com/office/drawing/2014/main" id="{6B550AD1-DDC7-63FA-CD04-A5A5ED5F2205}"/>
              </a:ext>
            </a:extLst>
          </p:cNvPr>
          <p:cNvSpPr>
            <a:spLocks noGrp="1"/>
          </p:cNvSpPr>
          <p:nvPr>
            <p:ph sz="half" idx="1"/>
          </p:nvPr>
        </p:nvSpPr>
        <p:spPr/>
        <p:txBody>
          <a:bodyPr>
            <a:normAutofit fontScale="77500" lnSpcReduction="20000"/>
          </a:bodyPr>
          <a:lstStyle/>
          <a:p>
            <a:r>
              <a:rPr lang="en-US" altLang="zh-TW" dirty="0"/>
              <a:t>One of the greatest challenges in robotics is building machines that can interact physically with their environments.</a:t>
            </a:r>
          </a:p>
          <a:p>
            <a:r>
              <a:rPr lang="en-US" altLang="zh-TW" dirty="0"/>
              <a:t>To perform even the simplest human action, such as picking an apple, a robot must have an excellent sense of sight, as well as a sense of touch, which enables it to apply just the right amount of pressure to manipulate objects correctly.</a:t>
            </a:r>
          </a:p>
          <a:p>
            <a:r>
              <a:rPr lang="en-US" altLang="zh-TW" dirty="0"/>
              <a:t>Many such robots are currently used in controlled settings, such as factories, but they may soon be sophisticated enough to help with domestic chores in people's homes.</a:t>
            </a:r>
            <a:endParaRPr lang="zh-TW" altLang="en-US" dirty="0"/>
          </a:p>
        </p:txBody>
      </p:sp>
      <p:pic>
        <p:nvPicPr>
          <p:cNvPr id="6" name="內容版面配置區 5">
            <a:extLst>
              <a:ext uri="{FF2B5EF4-FFF2-40B4-BE49-F238E27FC236}">
                <a16:creationId xmlns:a16="http://schemas.microsoft.com/office/drawing/2014/main" id="{2A43576B-010C-9C63-5D8D-AB716899CD0C}"/>
              </a:ext>
            </a:extLst>
          </p:cNvPr>
          <p:cNvPicPr>
            <a:picLocks noGrp="1" noChangeAspect="1"/>
          </p:cNvPicPr>
          <p:nvPr>
            <p:ph sz="half" idx="2"/>
          </p:nvPr>
        </p:nvPicPr>
        <p:blipFill>
          <a:blip r:embed="rId2"/>
          <a:stretch>
            <a:fillRect/>
          </a:stretch>
        </p:blipFill>
        <p:spPr>
          <a:xfrm>
            <a:off x="6637928" y="1825625"/>
            <a:ext cx="4250144" cy="4351338"/>
          </a:xfrm>
        </p:spPr>
      </p:pic>
    </p:spTree>
    <p:extLst>
      <p:ext uri="{BB962C8B-B14F-4D97-AF65-F5344CB8AC3E}">
        <p14:creationId xmlns:p14="http://schemas.microsoft.com/office/powerpoint/2010/main" val="852903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223EFFD-FD49-C92C-3B88-34470AA2A157}"/>
              </a:ext>
            </a:extLst>
          </p:cNvPr>
          <p:cNvSpPr>
            <a:spLocks noGrp="1"/>
          </p:cNvSpPr>
          <p:nvPr>
            <p:ph type="title"/>
          </p:nvPr>
        </p:nvSpPr>
        <p:spPr/>
        <p:txBody>
          <a:bodyPr/>
          <a:lstStyle/>
          <a:p>
            <a:r>
              <a:rPr lang="en-US" altLang="zh-TW" dirty="0"/>
              <a:t>DRIVERLESS CARS - AUTONOMOUS VEHICLES</a:t>
            </a:r>
            <a:endParaRPr lang="zh-TW" altLang="en-US" dirty="0"/>
          </a:p>
        </p:txBody>
      </p:sp>
      <p:sp>
        <p:nvSpPr>
          <p:cNvPr id="3" name="內容版面配置區 2">
            <a:extLst>
              <a:ext uri="{FF2B5EF4-FFF2-40B4-BE49-F238E27FC236}">
                <a16:creationId xmlns:a16="http://schemas.microsoft.com/office/drawing/2014/main" id="{419BD8F7-EA0A-D3A6-195A-D233364523B6}"/>
              </a:ext>
            </a:extLst>
          </p:cNvPr>
          <p:cNvSpPr>
            <a:spLocks noGrp="1"/>
          </p:cNvSpPr>
          <p:nvPr>
            <p:ph sz="half" idx="1"/>
          </p:nvPr>
        </p:nvSpPr>
        <p:spPr/>
        <p:txBody>
          <a:bodyPr>
            <a:normAutofit fontScale="92500" lnSpcReduction="10000"/>
          </a:bodyPr>
          <a:lstStyle/>
          <a:p>
            <a:r>
              <a:rPr lang="en-US" altLang="zh-TW" dirty="0"/>
              <a:t>Autonomous vehicles are examples of mobile robots. They use systems incorporating sensors, Al, and actuators to assist or wholly replace the human operator of a vehicle, whether on land or sea, or in the air.</a:t>
            </a:r>
          </a:p>
          <a:p>
            <a:r>
              <a:rPr lang="en-US" altLang="zh-TW" dirty="0"/>
              <a:t>"Self-driving" or "driverless" cars are a category of autonomous vehicle under development, and cars incorporating semi-autonomous technology are now available.</a:t>
            </a:r>
            <a:endParaRPr lang="zh-TW" altLang="en-US" dirty="0"/>
          </a:p>
        </p:txBody>
      </p:sp>
      <p:pic>
        <p:nvPicPr>
          <p:cNvPr id="6" name="內容版面配置區 5">
            <a:extLst>
              <a:ext uri="{FF2B5EF4-FFF2-40B4-BE49-F238E27FC236}">
                <a16:creationId xmlns:a16="http://schemas.microsoft.com/office/drawing/2014/main" id="{05A5699F-87D6-C1D0-5C86-73CE711ED7EE}"/>
              </a:ext>
            </a:extLst>
          </p:cNvPr>
          <p:cNvPicPr>
            <a:picLocks noGrp="1" noChangeAspect="1"/>
          </p:cNvPicPr>
          <p:nvPr>
            <p:ph sz="half" idx="2"/>
          </p:nvPr>
        </p:nvPicPr>
        <p:blipFill>
          <a:blip r:embed="rId2"/>
          <a:stretch>
            <a:fillRect/>
          </a:stretch>
        </p:blipFill>
        <p:spPr>
          <a:xfrm>
            <a:off x="6172200" y="1924487"/>
            <a:ext cx="5181600" cy="4153614"/>
          </a:xfrm>
        </p:spPr>
      </p:pic>
    </p:spTree>
    <p:extLst>
      <p:ext uri="{BB962C8B-B14F-4D97-AF65-F5344CB8AC3E}">
        <p14:creationId xmlns:p14="http://schemas.microsoft.com/office/powerpoint/2010/main" val="2137054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D0AEE3-5589-F378-7711-068F2247CF3A}"/>
              </a:ext>
            </a:extLst>
          </p:cNvPr>
          <p:cNvSpPr>
            <a:spLocks noGrp="1"/>
          </p:cNvSpPr>
          <p:nvPr>
            <p:ph type="title"/>
          </p:nvPr>
        </p:nvSpPr>
        <p:spPr/>
        <p:txBody>
          <a:bodyPr/>
          <a:lstStyle/>
          <a:p>
            <a:r>
              <a:rPr lang="en-US" altLang="zh-TW" dirty="0"/>
              <a:t>Al AND WARFARE - AUTONOMOUS WEAPONS</a:t>
            </a:r>
            <a:endParaRPr lang="zh-TW" altLang="en-US" dirty="0"/>
          </a:p>
        </p:txBody>
      </p:sp>
      <p:sp>
        <p:nvSpPr>
          <p:cNvPr id="3" name="內容版面配置區 2">
            <a:extLst>
              <a:ext uri="{FF2B5EF4-FFF2-40B4-BE49-F238E27FC236}">
                <a16:creationId xmlns:a16="http://schemas.microsoft.com/office/drawing/2014/main" id="{35B4B068-802E-71E7-4DE6-255EE034E90C}"/>
              </a:ext>
            </a:extLst>
          </p:cNvPr>
          <p:cNvSpPr>
            <a:spLocks noGrp="1"/>
          </p:cNvSpPr>
          <p:nvPr>
            <p:ph sz="half" idx="1"/>
          </p:nvPr>
        </p:nvSpPr>
        <p:spPr/>
        <p:txBody>
          <a:bodyPr>
            <a:normAutofit fontScale="77500" lnSpcReduction="20000"/>
          </a:bodyPr>
          <a:lstStyle/>
          <a:p>
            <a:r>
              <a:rPr lang="en-US" altLang="zh-TW" dirty="0"/>
              <a:t>Military needs drive much Al innovation.</a:t>
            </a:r>
          </a:p>
          <a:p>
            <a:r>
              <a:rPr lang="en-US" altLang="zh-TW" dirty="0"/>
              <a:t>This has led to the creation of sophisticated autonomous systems that can perform military tasks with little or no human intervention.</a:t>
            </a:r>
          </a:p>
          <a:p>
            <a:r>
              <a:rPr lang="en-US" altLang="zh-TW" dirty="0"/>
              <a:t>Some, including reconnaissance drones, are nonlethal. Others, such as sentry guns, are deadly weapons in their own right capable of identifying, locking onto, and firing at targets. </a:t>
            </a:r>
          </a:p>
          <a:p>
            <a:r>
              <a:rPr lang="en-US" altLang="zh-TW" dirty="0"/>
              <a:t>There is much debate over whether to ban the deployment of lethal weapons that are fully autonomous—those that enable rapid response by removing the need for a human to give the final order to attack.</a:t>
            </a:r>
            <a:endParaRPr lang="zh-TW" altLang="en-US" dirty="0"/>
          </a:p>
        </p:txBody>
      </p:sp>
      <p:pic>
        <p:nvPicPr>
          <p:cNvPr id="6" name="內容版面配置區 5">
            <a:extLst>
              <a:ext uri="{FF2B5EF4-FFF2-40B4-BE49-F238E27FC236}">
                <a16:creationId xmlns:a16="http://schemas.microsoft.com/office/drawing/2014/main" id="{43AB7EB8-DCEC-2B92-8F28-605CD85CCFD8}"/>
              </a:ext>
            </a:extLst>
          </p:cNvPr>
          <p:cNvPicPr>
            <a:picLocks noGrp="1" noChangeAspect="1"/>
          </p:cNvPicPr>
          <p:nvPr>
            <p:ph sz="half" idx="2"/>
          </p:nvPr>
        </p:nvPicPr>
        <p:blipFill>
          <a:blip r:embed="rId2"/>
          <a:stretch>
            <a:fillRect/>
          </a:stretch>
        </p:blipFill>
        <p:spPr>
          <a:xfrm>
            <a:off x="6172200" y="2120509"/>
            <a:ext cx="5181600" cy="3761569"/>
          </a:xfrm>
        </p:spPr>
      </p:pic>
    </p:spTree>
    <p:extLst>
      <p:ext uri="{BB962C8B-B14F-4D97-AF65-F5344CB8AC3E}">
        <p14:creationId xmlns:p14="http://schemas.microsoft.com/office/powerpoint/2010/main" val="1539457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B72519A1-6B72-72FB-C05C-82658043A619}"/>
              </a:ext>
            </a:extLst>
          </p:cNvPr>
          <p:cNvPicPr>
            <a:picLocks noGrp="1" noChangeAspect="1"/>
          </p:cNvPicPr>
          <p:nvPr>
            <p:ph idx="1"/>
          </p:nvPr>
        </p:nvPicPr>
        <p:blipFill>
          <a:blip r:embed="rId2"/>
          <a:stretch>
            <a:fillRect/>
          </a:stretch>
        </p:blipFill>
        <p:spPr>
          <a:xfrm>
            <a:off x="2436596" y="84076"/>
            <a:ext cx="7318808" cy="6689848"/>
          </a:xfrm>
        </p:spPr>
      </p:pic>
    </p:spTree>
    <p:extLst>
      <p:ext uri="{BB962C8B-B14F-4D97-AF65-F5344CB8AC3E}">
        <p14:creationId xmlns:p14="http://schemas.microsoft.com/office/powerpoint/2010/main" val="2207627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9443FD-0850-0562-32A3-300B4262A713}"/>
              </a:ext>
            </a:extLst>
          </p:cNvPr>
          <p:cNvSpPr>
            <a:spLocks noGrp="1"/>
          </p:cNvSpPr>
          <p:nvPr>
            <p:ph type="title"/>
          </p:nvPr>
        </p:nvSpPr>
        <p:spPr/>
        <p:txBody>
          <a:bodyPr/>
          <a:lstStyle/>
          <a:p>
            <a:r>
              <a:rPr lang="en-US" altLang="zh-TW" dirty="0"/>
              <a:t>RANKING - DATA HIERARCHIES</a:t>
            </a:r>
            <a:endParaRPr lang="zh-TW" altLang="en-US" dirty="0"/>
          </a:p>
        </p:txBody>
      </p:sp>
      <p:sp>
        <p:nvSpPr>
          <p:cNvPr id="3" name="內容版面配置區 2">
            <a:extLst>
              <a:ext uri="{FF2B5EF4-FFF2-40B4-BE49-F238E27FC236}">
                <a16:creationId xmlns:a16="http://schemas.microsoft.com/office/drawing/2014/main" id="{78B94A7C-FB52-D0AF-E1A2-E362CBC3E714}"/>
              </a:ext>
            </a:extLst>
          </p:cNvPr>
          <p:cNvSpPr>
            <a:spLocks noGrp="1"/>
          </p:cNvSpPr>
          <p:nvPr>
            <p:ph sz="half" idx="1"/>
          </p:nvPr>
        </p:nvSpPr>
        <p:spPr/>
        <p:txBody>
          <a:bodyPr>
            <a:normAutofit/>
          </a:bodyPr>
          <a:lstStyle/>
          <a:p>
            <a:r>
              <a:rPr lang="en-US" altLang="zh-TW" dirty="0"/>
              <a:t>When an internet search engine is used, Al-generated</a:t>
            </a:r>
            <a:r>
              <a:rPr lang="zh-TW" altLang="en-US" dirty="0"/>
              <a:t> </a:t>
            </a:r>
            <a:r>
              <a:rPr lang="en-US" altLang="zh-TW" dirty="0"/>
              <a:t>rankings determine which sites appear most highly in the</a:t>
            </a:r>
            <a:r>
              <a:rPr lang="zh-TW" altLang="en-US" dirty="0"/>
              <a:t> </a:t>
            </a:r>
            <a:r>
              <a:rPr lang="en-US" altLang="zh-TW" dirty="0"/>
              <a:t>results.</a:t>
            </a:r>
          </a:p>
          <a:p>
            <a:r>
              <a:rPr lang="en-US" altLang="zh-TW" dirty="0"/>
              <a:t>Algorithms rank websites more</a:t>
            </a:r>
            <a:r>
              <a:rPr lang="zh-TW" altLang="en-US" dirty="0"/>
              <a:t> </a:t>
            </a:r>
            <a:r>
              <a:rPr lang="en-US" altLang="zh-TW" dirty="0"/>
              <a:t>highly if they are accessed from many other sites, or if they</a:t>
            </a:r>
            <a:r>
              <a:rPr lang="zh-TW" altLang="en-US" dirty="0"/>
              <a:t> </a:t>
            </a:r>
            <a:r>
              <a:rPr lang="en-US" altLang="zh-TW" dirty="0"/>
              <a:t>are especially popular.</a:t>
            </a:r>
            <a:endParaRPr lang="zh-TW" altLang="en-US" dirty="0"/>
          </a:p>
        </p:txBody>
      </p:sp>
      <p:pic>
        <p:nvPicPr>
          <p:cNvPr id="6" name="內容版面配置區 5">
            <a:extLst>
              <a:ext uri="{FF2B5EF4-FFF2-40B4-BE49-F238E27FC236}">
                <a16:creationId xmlns:a16="http://schemas.microsoft.com/office/drawing/2014/main" id="{A2599ED3-5C37-7D74-B16D-22907EA848C8}"/>
              </a:ext>
            </a:extLst>
          </p:cNvPr>
          <p:cNvPicPr>
            <a:picLocks noGrp="1" noChangeAspect="1"/>
          </p:cNvPicPr>
          <p:nvPr>
            <p:ph sz="half" idx="2"/>
          </p:nvPr>
        </p:nvPicPr>
        <p:blipFill>
          <a:blip r:embed="rId2"/>
          <a:stretch>
            <a:fillRect/>
          </a:stretch>
        </p:blipFill>
        <p:spPr>
          <a:xfrm>
            <a:off x="6503652" y="1825625"/>
            <a:ext cx="4518696" cy="4351338"/>
          </a:xfrm>
        </p:spPr>
      </p:pic>
    </p:spTree>
    <p:extLst>
      <p:ext uri="{BB962C8B-B14F-4D97-AF65-F5344CB8AC3E}">
        <p14:creationId xmlns:p14="http://schemas.microsoft.com/office/powerpoint/2010/main" val="392466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394EF2-CD63-8518-D873-378067646E24}"/>
              </a:ext>
            </a:extLst>
          </p:cNvPr>
          <p:cNvSpPr>
            <a:spLocks noGrp="1"/>
          </p:cNvSpPr>
          <p:nvPr>
            <p:ph type="title"/>
          </p:nvPr>
        </p:nvSpPr>
        <p:spPr/>
        <p:txBody>
          <a:bodyPr/>
          <a:lstStyle/>
          <a:p>
            <a:r>
              <a:rPr lang="en-US" altLang="zh-TW" dirty="0"/>
              <a:t>RECOMMENDING - TAILORED CONTENT</a:t>
            </a:r>
            <a:endParaRPr lang="zh-TW" altLang="en-US" dirty="0"/>
          </a:p>
        </p:txBody>
      </p:sp>
      <p:sp>
        <p:nvSpPr>
          <p:cNvPr id="3" name="內容版面配置區 2">
            <a:extLst>
              <a:ext uri="{FF2B5EF4-FFF2-40B4-BE49-F238E27FC236}">
                <a16:creationId xmlns:a16="http://schemas.microsoft.com/office/drawing/2014/main" id="{E3BC4D49-137B-EF38-A62C-BAFEEF1F2CD5}"/>
              </a:ext>
            </a:extLst>
          </p:cNvPr>
          <p:cNvSpPr>
            <a:spLocks noGrp="1"/>
          </p:cNvSpPr>
          <p:nvPr>
            <p:ph sz="half" idx="1"/>
          </p:nvPr>
        </p:nvSpPr>
        <p:spPr/>
        <p:txBody>
          <a:bodyPr>
            <a:normAutofit lnSpcReduction="10000"/>
          </a:bodyPr>
          <a:lstStyle/>
          <a:p>
            <a:r>
              <a:rPr lang="en-US" altLang="zh-TW" dirty="0"/>
              <a:t>Based on an internet user's browsing history, and that of others, Al recommendation algorithms can suggest websites, as well as products, that may interest the user.</a:t>
            </a:r>
          </a:p>
          <a:p>
            <a:r>
              <a:rPr lang="en-US" altLang="zh-TW" dirty="0"/>
              <a:t>This can involve suggesting similar content to what the user has viewed previously or offering sites that similar web users have visited.</a:t>
            </a:r>
            <a:endParaRPr lang="zh-TW" altLang="en-US" dirty="0"/>
          </a:p>
        </p:txBody>
      </p:sp>
      <p:pic>
        <p:nvPicPr>
          <p:cNvPr id="6" name="內容版面配置區 5">
            <a:extLst>
              <a:ext uri="{FF2B5EF4-FFF2-40B4-BE49-F238E27FC236}">
                <a16:creationId xmlns:a16="http://schemas.microsoft.com/office/drawing/2014/main" id="{E1F0F59A-4A27-1221-F2E5-8A44998C4921}"/>
              </a:ext>
            </a:extLst>
          </p:cNvPr>
          <p:cNvPicPr>
            <a:picLocks noGrp="1" noChangeAspect="1"/>
          </p:cNvPicPr>
          <p:nvPr>
            <p:ph sz="half" idx="2"/>
          </p:nvPr>
        </p:nvPicPr>
        <p:blipFill>
          <a:blip r:embed="rId2"/>
          <a:stretch>
            <a:fillRect/>
          </a:stretch>
        </p:blipFill>
        <p:spPr>
          <a:xfrm>
            <a:off x="6172200" y="2080528"/>
            <a:ext cx="5181600" cy="3841531"/>
          </a:xfrm>
        </p:spPr>
      </p:pic>
    </p:spTree>
    <p:extLst>
      <p:ext uri="{BB962C8B-B14F-4D97-AF65-F5344CB8AC3E}">
        <p14:creationId xmlns:p14="http://schemas.microsoft.com/office/powerpoint/2010/main" val="2324800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1ACC44-F1ED-8337-0605-FD6D9902F1F9}"/>
              </a:ext>
            </a:extLst>
          </p:cNvPr>
          <p:cNvSpPr>
            <a:spLocks noGrp="1"/>
          </p:cNvSpPr>
          <p:nvPr>
            <p:ph type="title"/>
          </p:nvPr>
        </p:nvSpPr>
        <p:spPr/>
        <p:txBody>
          <a:bodyPr/>
          <a:lstStyle/>
          <a:p>
            <a:r>
              <a:rPr lang="en-US" altLang="zh-TW" dirty="0"/>
              <a:t>DETECTING THREATS - CYBERSECURITY</a:t>
            </a:r>
            <a:endParaRPr lang="zh-TW" altLang="en-US" dirty="0"/>
          </a:p>
        </p:txBody>
      </p:sp>
      <p:sp>
        <p:nvSpPr>
          <p:cNvPr id="3" name="內容版面配置區 2">
            <a:extLst>
              <a:ext uri="{FF2B5EF4-FFF2-40B4-BE49-F238E27FC236}">
                <a16:creationId xmlns:a16="http://schemas.microsoft.com/office/drawing/2014/main" id="{7DD64BDC-C179-35A2-57CA-A20C4646B2D2}"/>
              </a:ext>
            </a:extLst>
          </p:cNvPr>
          <p:cNvSpPr>
            <a:spLocks noGrp="1"/>
          </p:cNvSpPr>
          <p:nvPr>
            <p:ph sz="half" idx="1"/>
          </p:nvPr>
        </p:nvSpPr>
        <p:spPr/>
        <p:txBody>
          <a:bodyPr>
            <a:normAutofit fontScale="92500" lnSpcReduction="10000"/>
          </a:bodyPr>
          <a:lstStyle/>
          <a:p>
            <a:r>
              <a:rPr lang="en-US" altLang="zh-TW" dirty="0"/>
              <a:t>Traditional threat detection software used by cybersecurity experts searches for known malware “signatures,” blocks the malware files it detects, and raises alerts.</a:t>
            </a:r>
          </a:p>
          <a:p>
            <a:r>
              <a:rPr lang="en-US" altLang="zh-TW" dirty="0"/>
              <a:t>Incorporating an Al into the system</a:t>
            </a:r>
            <a:r>
              <a:rPr lang="zh-TW" altLang="en-US" dirty="0"/>
              <a:t> </a:t>
            </a:r>
            <a:r>
              <a:rPr lang="en-US" altLang="zh-TW" dirty="0"/>
              <a:t>enables cyber defenses to identify and categorize</a:t>
            </a:r>
            <a:r>
              <a:rPr lang="zh-TW" altLang="en-US" dirty="0"/>
              <a:t> </a:t>
            </a:r>
            <a:r>
              <a:rPr lang="en-US" altLang="zh-TW" dirty="0"/>
              <a:t>new and mutated threats (“zero-day” malware)</a:t>
            </a:r>
            <a:r>
              <a:rPr lang="zh-TW" altLang="en-US" dirty="0"/>
              <a:t> </a:t>
            </a:r>
            <a:r>
              <a:rPr lang="en-US" altLang="zh-TW" dirty="0"/>
              <a:t>that would otherwise be undetectable since they</a:t>
            </a:r>
            <a:r>
              <a:rPr lang="zh-TW" altLang="en-US" dirty="0"/>
              <a:t> </a:t>
            </a:r>
            <a:r>
              <a:rPr lang="en-US" altLang="zh-TW" dirty="0"/>
              <a:t>do not match any known signatures</a:t>
            </a:r>
            <a:endParaRPr lang="zh-TW" altLang="en-US" dirty="0"/>
          </a:p>
        </p:txBody>
      </p:sp>
      <p:pic>
        <p:nvPicPr>
          <p:cNvPr id="6" name="內容版面配置區 5">
            <a:extLst>
              <a:ext uri="{FF2B5EF4-FFF2-40B4-BE49-F238E27FC236}">
                <a16:creationId xmlns:a16="http://schemas.microsoft.com/office/drawing/2014/main" id="{60444AA8-25D1-586D-281C-7FE06F7295D2}"/>
              </a:ext>
            </a:extLst>
          </p:cNvPr>
          <p:cNvPicPr>
            <a:picLocks noGrp="1" noChangeAspect="1"/>
          </p:cNvPicPr>
          <p:nvPr>
            <p:ph sz="half" idx="2"/>
          </p:nvPr>
        </p:nvPicPr>
        <p:blipFill>
          <a:blip r:embed="rId2"/>
          <a:stretch>
            <a:fillRect/>
          </a:stretch>
        </p:blipFill>
        <p:spPr>
          <a:xfrm>
            <a:off x="6172200" y="2380172"/>
            <a:ext cx="5181600" cy="3242244"/>
          </a:xfrm>
        </p:spPr>
      </p:pic>
    </p:spTree>
    <p:extLst>
      <p:ext uri="{BB962C8B-B14F-4D97-AF65-F5344CB8AC3E}">
        <p14:creationId xmlns:p14="http://schemas.microsoft.com/office/powerpoint/2010/main" val="4012101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796125-45C5-3B5C-B0A6-BC97A78FEDF4}"/>
              </a:ext>
            </a:extLst>
          </p:cNvPr>
          <p:cNvSpPr>
            <a:spLocks noGrp="1"/>
          </p:cNvSpPr>
          <p:nvPr>
            <p:ph type="title"/>
          </p:nvPr>
        </p:nvSpPr>
        <p:spPr/>
        <p:txBody>
          <a:bodyPr/>
          <a:lstStyle/>
          <a:p>
            <a:r>
              <a:rPr lang="en-US" altLang="zh-TW" dirty="0"/>
              <a:t>ONLINE ATTACKS - CYBER WARFARE</a:t>
            </a:r>
            <a:endParaRPr lang="zh-TW" altLang="en-US" dirty="0"/>
          </a:p>
        </p:txBody>
      </p:sp>
      <p:sp>
        <p:nvSpPr>
          <p:cNvPr id="3" name="內容版面配置區 2">
            <a:extLst>
              <a:ext uri="{FF2B5EF4-FFF2-40B4-BE49-F238E27FC236}">
                <a16:creationId xmlns:a16="http://schemas.microsoft.com/office/drawing/2014/main" id="{F63396DC-E08B-D592-8754-AE66C82DDFF1}"/>
              </a:ext>
            </a:extLst>
          </p:cNvPr>
          <p:cNvSpPr>
            <a:spLocks noGrp="1"/>
          </p:cNvSpPr>
          <p:nvPr>
            <p:ph sz="half" idx="1"/>
          </p:nvPr>
        </p:nvSpPr>
        <p:spPr/>
        <p:txBody>
          <a:bodyPr>
            <a:normAutofit fontScale="77500" lnSpcReduction="20000"/>
          </a:bodyPr>
          <a:lstStyle/>
          <a:p>
            <a:r>
              <a:rPr lang="en-US" altLang="zh-TW" dirty="0"/>
              <a:t>The use of cyberattacks to target a nation state is known as “cyber</a:t>
            </a:r>
            <a:r>
              <a:rPr lang="zh-TW" altLang="en-US" dirty="0"/>
              <a:t> </a:t>
            </a:r>
            <a:r>
              <a:rPr lang="en-US" altLang="zh-TW" dirty="0"/>
              <a:t>warfare.“</a:t>
            </a:r>
          </a:p>
          <a:p>
            <a:r>
              <a:rPr lang="en-US" altLang="zh-TW" dirty="0"/>
              <a:t>It is possible to inflict serious harm on a country remotely, disrupting key services and critical infrastructure such as power grids by disabling the information systems that control them.</a:t>
            </a:r>
          </a:p>
          <a:p>
            <a:r>
              <a:rPr lang="en-US" altLang="zh-TW" dirty="0"/>
              <a:t>Cyber warfare tactics include denial-of-service (DoS) attacks, malware such as viruses and ransomware disinformation campaigns, and state-sponsored hacking.</a:t>
            </a:r>
          </a:p>
          <a:p>
            <a:r>
              <a:rPr lang="en-US" altLang="zh-TW" dirty="0"/>
              <a:t>Al is used in cyber warfare to enhance these attacks, making</a:t>
            </a:r>
          </a:p>
          <a:p>
            <a:r>
              <a:rPr lang="en-US" altLang="zh-TW" dirty="0"/>
              <a:t>them faster and more sophisticated</a:t>
            </a:r>
            <a:endParaRPr lang="zh-TW" altLang="en-US" dirty="0"/>
          </a:p>
        </p:txBody>
      </p:sp>
      <p:pic>
        <p:nvPicPr>
          <p:cNvPr id="6" name="內容版面配置區 5">
            <a:extLst>
              <a:ext uri="{FF2B5EF4-FFF2-40B4-BE49-F238E27FC236}">
                <a16:creationId xmlns:a16="http://schemas.microsoft.com/office/drawing/2014/main" id="{85A38FC9-1F60-E5C2-033F-FF48C4A9972A}"/>
              </a:ext>
            </a:extLst>
          </p:cNvPr>
          <p:cNvPicPr>
            <a:picLocks noGrp="1" noChangeAspect="1"/>
          </p:cNvPicPr>
          <p:nvPr>
            <p:ph sz="half" idx="2"/>
          </p:nvPr>
        </p:nvPicPr>
        <p:blipFill>
          <a:blip r:embed="rId2"/>
          <a:stretch>
            <a:fillRect/>
          </a:stretch>
        </p:blipFill>
        <p:spPr>
          <a:xfrm>
            <a:off x="6272928" y="1825625"/>
            <a:ext cx="4980144" cy="4351338"/>
          </a:xfrm>
        </p:spPr>
      </p:pic>
    </p:spTree>
    <p:extLst>
      <p:ext uri="{BB962C8B-B14F-4D97-AF65-F5344CB8AC3E}">
        <p14:creationId xmlns:p14="http://schemas.microsoft.com/office/powerpoint/2010/main" val="1900303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18B3D8-ABF4-A337-A382-4D992484020B}"/>
              </a:ext>
            </a:extLst>
          </p:cNvPr>
          <p:cNvSpPr>
            <a:spLocks noGrp="1"/>
          </p:cNvSpPr>
          <p:nvPr>
            <p:ph type="title"/>
          </p:nvPr>
        </p:nvSpPr>
        <p:spPr/>
        <p:txBody>
          <a:bodyPr/>
          <a:lstStyle/>
          <a:p>
            <a:r>
              <a:rPr lang="en-US" altLang="zh-TW" dirty="0"/>
              <a:t>DETECTING FRAUD - TRANSACTION MONITORING</a:t>
            </a:r>
            <a:endParaRPr lang="zh-TW" altLang="en-US" dirty="0"/>
          </a:p>
        </p:txBody>
      </p:sp>
      <p:sp>
        <p:nvSpPr>
          <p:cNvPr id="3" name="內容版面配置區 2">
            <a:extLst>
              <a:ext uri="{FF2B5EF4-FFF2-40B4-BE49-F238E27FC236}">
                <a16:creationId xmlns:a16="http://schemas.microsoft.com/office/drawing/2014/main" id="{48FB85C0-434C-8224-D653-3A6B102ADF7F}"/>
              </a:ext>
            </a:extLst>
          </p:cNvPr>
          <p:cNvSpPr>
            <a:spLocks noGrp="1"/>
          </p:cNvSpPr>
          <p:nvPr>
            <p:ph sz="half" idx="1"/>
          </p:nvPr>
        </p:nvSpPr>
        <p:spPr/>
        <p:txBody>
          <a:bodyPr>
            <a:normAutofit fontScale="92500" lnSpcReduction="10000"/>
          </a:bodyPr>
          <a:lstStyle/>
          <a:p>
            <a:r>
              <a:rPr lang="en-US" altLang="zh-TW" dirty="0"/>
              <a:t>Financial institutions are adopting Al systems to detect—and prevent—fraud.</a:t>
            </a:r>
          </a:p>
          <a:p>
            <a:r>
              <a:rPr lang="en-US" altLang="zh-TW" dirty="0"/>
              <a:t>These systems can process vast amounts of data about past transactions, learning the ordinary patterns of behavior of a bank's customers.</a:t>
            </a:r>
          </a:p>
          <a:p>
            <a:r>
              <a:rPr lang="en-US" altLang="zh-TW" dirty="0"/>
              <a:t>An Al may score each transaction on its likelihood of being fraudulent, then raise an alert when this score exceeds a certain threshold.</a:t>
            </a:r>
            <a:endParaRPr lang="zh-TW" altLang="en-US" dirty="0"/>
          </a:p>
        </p:txBody>
      </p:sp>
      <p:pic>
        <p:nvPicPr>
          <p:cNvPr id="6" name="內容版面配置區 5">
            <a:extLst>
              <a:ext uri="{FF2B5EF4-FFF2-40B4-BE49-F238E27FC236}">
                <a16:creationId xmlns:a16="http://schemas.microsoft.com/office/drawing/2014/main" id="{D04E0788-B228-0130-0A7C-A87EE16F8A84}"/>
              </a:ext>
            </a:extLst>
          </p:cNvPr>
          <p:cNvPicPr>
            <a:picLocks noGrp="1" noChangeAspect="1"/>
          </p:cNvPicPr>
          <p:nvPr>
            <p:ph sz="half" idx="2"/>
          </p:nvPr>
        </p:nvPicPr>
        <p:blipFill>
          <a:blip r:embed="rId2"/>
          <a:stretch>
            <a:fillRect/>
          </a:stretch>
        </p:blipFill>
        <p:spPr>
          <a:xfrm>
            <a:off x="6172200" y="2217033"/>
            <a:ext cx="5181600" cy="3568522"/>
          </a:xfrm>
        </p:spPr>
      </p:pic>
    </p:spTree>
    <p:extLst>
      <p:ext uri="{BB962C8B-B14F-4D97-AF65-F5344CB8AC3E}">
        <p14:creationId xmlns:p14="http://schemas.microsoft.com/office/powerpoint/2010/main" val="253024346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2598</Words>
  <Application>Microsoft Office PowerPoint</Application>
  <PresentationFormat>寬螢幕</PresentationFormat>
  <Paragraphs>125</Paragraphs>
  <Slides>34</Slides>
  <Notes>0</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34</vt:i4>
      </vt:variant>
    </vt:vector>
  </HeadingPairs>
  <TitlesOfParts>
    <vt:vector size="39" baseType="lpstr">
      <vt:lpstr>標楷體</vt:lpstr>
      <vt:lpstr>Arial</vt:lpstr>
      <vt:lpstr>Calibri</vt:lpstr>
      <vt:lpstr>Calibri Light</vt:lpstr>
      <vt:lpstr>Office 佈景主題</vt:lpstr>
      <vt:lpstr>生成式AI技術與數位行銷人才養成班 人工智慧概論</vt:lpstr>
      <vt:lpstr>USING ARTIFICIAL INTELLIGENCE</vt:lpstr>
      <vt:lpstr>USES OF Al - APPLICATIONS OF Al</vt:lpstr>
      <vt:lpstr>PowerPoint 簡報</vt:lpstr>
      <vt:lpstr>RANKING - DATA HIERARCHIES</vt:lpstr>
      <vt:lpstr>RECOMMENDING - TAILORED CONTENT</vt:lpstr>
      <vt:lpstr>DETECTING THREATS - CYBERSECURITY</vt:lpstr>
      <vt:lpstr>ONLINE ATTACKS - CYBER WARFARE</vt:lpstr>
      <vt:lpstr>DETECTING FRAUD - TRANSACTION MONITORING</vt:lpstr>
      <vt:lpstr>Al IN FINANCE - ALGORITHMIC TRADING</vt:lpstr>
      <vt:lpstr>UNRAVELING PROTINS - MEDICAL RESEARCH</vt:lpstr>
      <vt:lpstr>SEARCHING FOR PLANETS - ASTRONOMICAL RESEARCH</vt:lpstr>
      <vt:lpstr>DIGITAL DOCTORS - AI IN MEDICAL DIAGNOSIS</vt:lpstr>
      <vt:lpstr>MONITORING HEALTH - Al AND HEALTHCARE</vt:lpstr>
      <vt:lpstr>INTERNET OF THINGS - CONNECTED DEVICES</vt:lpstr>
      <vt:lpstr>SMART DEVICES - EMBEDDED Al</vt:lpstr>
      <vt:lpstr>MONITORING SYSTEMS - Al AND INFRASTRUCTURE</vt:lpstr>
      <vt:lpstr>"SMART" FARMING - PRECISION AGRICULTURE</vt:lpstr>
      <vt:lpstr>SENSORY Al - MACHINE PERCEPTION</vt:lpstr>
      <vt:lpstr>PROCESSING SOUND - MACHINE HEARING</vt:lpstr>
      <vt:lpstr>MIMICKING SIGHT - COMPUTER VISION</vt:lpstr>
      <vt:lpstr>FACIAL RECOGNITION - FEATURING MAPPING</vt:lpstr>
      <vt:lpstr>UNDERSTANDING WORDS - NATURAL LANGUAGE PROCESSING</vt:lpstr>
      <vt:lpstr>Al INTERPRETERS - MACHINE TRANSLATION</vt:lpstr>
      <vt:lpstr>TALKING WITH Al - CHATBOTS</vt:lpstr>
      <vt:lpstr>AI WRITER – LARGE LANGUAGE MODEL</vt:lpstr>
      <vt:lpstr>Al HELPERS - VIRTUAL ASSISTANTS</vt:lpstr>
      <vt:lpstr>Al ARTISTS - GENERATIVE Al</vt:lpstr>
      <vt:lpstr>INTELLIGENT ROBOTS - EMBODIED Al</vt:lpstr>
      <vt:lpstr>Al COMPANIONS - SOCIAL ROBOTS</vt:lpstr>
      <vt:lpstr>MOVEMENT AND MOBILITY - PHYSICAL INTERATIONS</vt:lpstr>
      <vt:lpstr>MANUAL DEXTERITY - PHYSICAL INTERACTIONS II</vt:lpstr>
      <vt:lpstr>DRIVERLESS CARS - AUTONOMOUS VEHICLES</vt:lpstr>
      <vt:lpstr>Al AND WARFARE - AUTONOMOUS WEAPONS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生成式AI技術與數位行銷人才養成班 人工智慧概論</dc:title>
  <dc:creator>謝欽旭</dc:creator>
  <cp:lastModifiedBy>謝欽旭</cp:lastModifiedBy>
  <cp:revision>47</cp:revision>
  <dcterms:created xsi:type="dcterms:W3CDTF">2025-04-17T13:19:43Z</dcterms:created>
  <dcterms:modified xsi:type="dcterms:W3CDTF">2025-05-08T17:28:25Z</dcterms:modified>
</cp:coreProperties>
</file>